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54"/>
  </p:notesMasterIdLst>
  <p:handoutMasterIdLst>
    <p:handoutMasterId r:id="rId55"/>
  </p:handoutMasterIdLst>
  <p:sldIdLst>
    <p:sldId id="256" r:id="rId2"/>
    <p:sldId id="375" r:id="rId3"/>
    <p:sldId id="376" r:id="rId4"/>
    <p:sldId id="378" r:id="rId5"/>
    <p:sldId id="500" r:id="rId6"/>
    <p:sldId id="501" r:id="rId7"/>
    <p:sldId id="502" r:id="rId8"/>
    <p:sldId id="503" r:id="rId9"/>
    <p:sldId id="504" r:id="rId10"/>
    <p:sldId id="506" r:id="rId11"/>
    <p:sldId id="498" r:id="rId12"/>
    <p:sldId id="393" r:id="rId13"/>
    <p:sldId id="380" r:id="rId14"/>
    <p:sldId id="381" r:id="rId15"/>
    <p:sldId id="382" r:id="rId16"/>
    <p:sldId id="383" r:id="rId17"/>
    <p:sldId id="384" r:id="rId18"/>
    <p:sldId id="385" r:id="rId19"/>
    <p:sldId id="391" r:id="rId20"/>
    <p:sldId id="390" r:id="rId21"/>
    <p:sldId id="395" r:id="rId22"/>
    <p:sldId id="424" r:id="rId23"/>
    <p:sldId id="496" r:id="rId24"/>
    <p:sldId id="396" r:id="rId25"/>
    <p:sldId id="397" r:id="rId26"/>
    <p:sldId id="423" r:id="rId27"/>
    <p:sldId id="398" r:id="rId28"/>
    <p:sldId id="421" r:id="rId29"/>
    <p:sldId id="422" r:id="rId30"/>
    <p:sldId id="493" r:id="rId31"/>
    <p:sldId id="494" r:id="rId32"/>
    <p:sldId id="490" r:id="rId33"/>
    <p:sldId id="507" r:id="rId34"/>
    <p:sldId id="486" r:id="rId35"/>
    <p:sldId id="487" r:id="rId36"/>
    <p:sldId id="488" r:id="rId37"/>
    <p:sldId id="489" r:id="rId38"/>
    <p:sldId id="399" r:id="rId39"/>
    <p:sldId id="450" r:id="rId40"/>
    <p:sldId id="401" r:id="rId41"/>
    <p:sldId id="377" r:id="rId42"/>
    <p:sldId id="408" r:id="rId43"/>
    <p:sldId id="410" r:id="rId44"/>
    <p:sldId id="416" r:id="rId45"/>
    <p:sldId id="451" r:id="rId46"/>
    <p:sldId id="452" r:id="rId47"/>
    <p:sldId id="447" r:id="rId48"/>
    <p:sldId id="457" r:id="rId49"/>
    <p:sldId id="474" r:id="rId50"/>
    <p:sldId id="478" r:id="rId51"/>
    <p:sldId id="497" r:id="rId52"/>
    <p:sldId id="373" r:id="rId53"/>
  </p:sldIdLst>
  <p:sldSz cx="9144000" cy="6858000" type="screen4x3"/>
  <p:notesSz cx="6797675" cy="99282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nsuelo" initials="C" lastIdx="1" clrIdx="0">
    <p:extLst>
      <p:ext uri="{19B8F6BF-5375-455C-9EA6-DF929625EA0E}">
        <p15:presenceInfo xmlns:p15="http://schemas.microsoft.com/office/powerpoint/2012/main" userId="Consuel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9900"/>
    <a:srgbClr val="E6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33" autoAdjust="0"/>
    <p:restoredTop sz="94533" autoAdjust="0"/>
  </p:normalViewPr>
  <p:slideViewPr>
    <p:cSldViewPr>
      <p:cViewPr varScale="1">
        <p:scale>
          <a:sx n="67" d="100"/>
          <a:sy n="67" d="100"/>
        </p:scale>
        <p:origin x="46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418" y="-108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0746C7-638A-47D3-9019-93FABE96E124}" type="doc">
      <dgm:prSet loTypeId="urn:microsoft.com/office/officeart/2005/8/layout/list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96D10183-1106-4B8D-ABE2-700B3A028A4E}">
      <dgm:prSet phldrT="[Texto]" custT="1"/>
      <dgm:spPr/>
      <dgm:t>
        <a:bodyPr/>
        <a:lstStyle/>
        <a:p>
          <a:r>
            <a:rPr lang="es-ES" sz="1800" dirty="0" smtClean="0"/>
            <a:t>Educación Vial</a:t>
          </a:r>
          <a:endParaRPr lang="es-ES" sz="1800" dirty="0"/>
        </a:p>
      </dgm:t>
    </dgm:pt>
    <dgm:pt modelId="{7B8C5976-B9B5-4CE5-8A78-C7DF6390AD4A}" type="parTrans" cxnId="{51423232-B925-4EDD-85E6-C74AD3F45EF3}">
      <dgm:prSet/>
      <dgm:spPr/>
      <dgm:t>
        <a:bodyPr/>
        <a:lstStyle/>
        <a:p>
          <a:endParaRPr lang="es-ES" sz="2400"/>
        </a:p>
      </dgm:t>
    </dgm:pt>
    <dgm:pt modelId="{732E67C0-171F-4D42-A20C-AB8545B02409}" type="sibTrans" cxnId="{51423232-B925-4EDD-85E6-C74AD3F45EF3}">
      <dgm:prSet/>
      <dgm:spPr/>
      <dgm:t>
        <a:bodyPr/>
        <a:lstStyle/>
        <a:p>
          <a:endParaRPr lang="es-ES" sz="2400"/>
        </a:p>
      </dgm:t>
    </dgm:pt>
    <dgm:pt modelId="{779CC3C6-DCAB-40BA-A83E-5B54C8A8072C}">
      <dgm:prSet phldrT="[Texto]" custT="1"/>
      <dgm:spPr/>
      <dgm:t>
        <a:bodyPr/>
        <a:lstStyle/>
        <a:p>
          <a:r>
            <a:rPr lang="es-ES" sz="1800" dirty="0" smtClean="0"/>
            <a:t>Formación conductores</a:t>
          </a:r>
          <a:endParaRPr lang="es-ES" sz="1800" dirty="0"/>
        </a:p>
      </dgm:t>
    </dgm:pt>
    <dgm:pt modelId="{F1BF778A-69E3-411E-8109-25E96BB3CE36}" type="parTrans" cxnId="{97AA5ACD-A21D-4172-B7E0-FF8B8E36BB56}">
      <dgm:prSet/>
      <dgm:spPr/>
      <dgm:t>
        <a:bodyPr/>
        <a:lstStyle/>
        <a:p>
          <a:endParaRPr lang="es-ES" sz="2400"/>
        </a:p>
      </dgm:t>
    </dgm:pt>
    <dgm:pt modelId="{59D990FC-6DCD-4013-9067-A296A41F7377}" type="sibTrans" cxnId="{97AA5ACD-A21D-4172-B7E0-FF8B8E36BB56}">
      <dgm:prSet/>
      <dgm:spPr/>
      <dgm:t>
        <a:bodyPr/>
        <a:lstStyle/>
        <a:p>
          <a:endParaRPr lang="es-ES" sz="2400"/>
        </a:p>
      </dgm:t>
    </dgm:pt>
    <dgm:pt modelId="{A6B10814-7C26-4E87-A8E1-26918027D7D4}">
      <dgm:prSet phldrT="[Texto]" custT="1"/>
      <dgm:spPr/>
      <dgm:t>
        <a:bodyPr/>
        <a:lstStyle/>
        <a:p>
          <a:r>
            <a:rPr lang="es-ES" sz="1800" dirty="0" smtClean="0"/>
            <a:t>Aprendizaje vial a lo largo del ciclo vital</a:t>
          </a:r>
          <a:endParaRPr lang="es-ES" sz="1800" dirty="0"/>
        </a:p>
      </dgm:t>
    </dgm:pt>
    <dgm:pt modelId="{3809F1AC-34EA-41E2-8D46-E28922148B9C}" type="parTrans" cxnId="{B5DEC635-D881-4F61-AC53-265E65B5BAE9}">
      <dgm:prSet/>
      <dgm:spPr/>
      <dgm:t>
        <a:bodyPr/>
        <a:lstStyle/>
        <a:p>
          <a:endParaRPr lang="es-ES" sz="2400"/>
        </a:p>
      </dgm:t>
    </dgm:pt>
    <dgm:pt modelId="{362BB3B8-44FB-4FA9-A8B8-EE8CBF29F114}" type="sibTrans" cxnId="{B5DEC635-D881-4F61-AC53-265E65B5BAE9}">
      <dgm:prSet/>
      <dgm:spPr/>
      <dgm:t>
        <a:bodyPr/>
        <a:lstStyle/>
        <a:p>
          <a:endParaRPr lang="es-ES" sz="2400"/>
        </a:p>
      </dgm:t>
    </dgm:pt>
    <dgm:pt modelId="{0ABD9FB5-09A1-4287-A768-8693A3859270}">
      <dgm:prSet phldrT="[Texto]"/>
      <dgm:spPr/>
      <dgm:t>
        <a:bodyPr/>
        <a:lstStyle/>
        <a:p>
          <a:r>
            <a:rPr lang="es-ES" dirty="0" smtClean="0"/>
            <a:t>Formación profesional</a:t>
          </a:r>
          <a:endParaRPr lang="es-ES" dirty="0"/>
        </a:p>
      </dgm:t>
    </dgm:pt>
    <dgm:pt modelId="{1C9D330E-C813-44A9-8703-092DEC5A7864}" type="parTrans" cxnId="{B7A91B72-EFDE-4B06-A05D-628E07F90DBC}">
      <dgm:prSet/>
      <dgm:spPr/>
      <dgm:t>
        <a:bodyPr/>
        <a:lstStyle/>
        <a:p>
          <a:endParaRPr lang="es-ES"/>
        </a:p>
      </dgm:t>
    </dgm:pt>
    <dgm:pt modelId="{FFF1180B-5034-47F9-A06E-C206430E8BB5}" type="sibTrans" cxnId="{B7A91B72-EFDE-4B06-A05D-628E07F90DBC}">
      <dgm:prSet/>
      <dgm:spPr/>
      <dgm:t>
        <a:bodyPr/>
        <a:lstStyle/>
        <a:p>
          <a:endParaRPr lang="es-ES"/>
        </a:p>
      </dgm:t>
    </dgm:pt>
    <dgm:pt modelId="{75384FFF-4C56-4711-9A27-66B32424BC06}" type="pres">
      <dgm:prSet presAssocID="{800746C7-638A-47D3-9019-93FABE96E12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59B68C8-3AC6-46EF-92F2-9CA6D41B10C1}" type="pres">
      <dgm:prSet presAssocID="{96D10183-1106-4B8D-ABE2-700B3A028A4E}" presName="parentLin" presStyleCnt="0"/>
      <dgm:spPr/>
    </dgm:pt>
    <dgm:pt modelId="{7A2A5820-4EE8-45CE-85C2-4EEB5B6AC4D0}" type="pres">
      <dgm:prSet presAssocID="{96D10183-1106-4B8D-ABE2-700B3A028A4E}" presName="parentLeftMargin" presStyleLbl="node1" presStyleIdx="0" presStyleCnt="4"/>
      <dgm:spPr/>
      <dgm:t>
        <a:bodyPr/>
        <a:lstStyle/>
        <a:p>
          <a:endParaRPr lang="es-ES"/>
        </a:p>
      </dgm:t>
    </dgm:pt>
    <dgm:pt modelId="{C668803C-514B-4EB5-96D3-60B089050FC8}" type="pres">
      <dgm:prSet presAssocID="{96D10183-1106-4B8D-ABE2-700B3A028A4E}" presName="parentText" presStyleLbl="node1" presStyleIdx="0" presStyleCnt="4" custLinFactX="31863" custLinFactNeighborX="100000" custLinFactNeighborY="-851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D3F098-972A-480F-85F6-37B920D072C6}" type="pres">
      <dgm:prSet presAssocID="{96D10183-1106-4B8D-ABE2-700B3A028A4E}" presName="negativeSpace" presStyleCnt="0"/>
      <dgm:spPr/>
    </dgm:pt>
    <dgm:pt modelId="{9B724351-E6A7-47F4-BA0D-6A1BFFD18569}" type="pres">
      <dgm:prSet presAssocID="{96D10183-1106-4B8D-ABE2-700B3A028A4E}" presName="childText" presStyleLbl="conFgAcc1" presStyleIdx="0" presStyleCnt="4" custLinFactNeighborX="7429" custLinFactNeighborY="54304">
        <dgm:presLayoutVars>
          <dgm:bulletEnabled val="1"/>
        </dgm:presLayoutVars>
      </dgm:prSet>
      <dgm:spPr/>
    </dgm:pt>
    <dgm:pt modelId="{56B4223F-29D3-4326-9055-66514241F259}" type="pres">
      <dgm:prSet presAssocID="{732E67C0-171F-4D42-A20C-AB8545B02409}" presName="spaceBetweenRectangles" presStyleCnt="0"/>
      <dgm:spPr/>
    </dgm:pt>
    <dgm:pt modelId="{0A32A581-434A-4252-A4DA-C72E76200692}" type="pres">
      <dgm:prSet presAssocID="{779CC3C6-DCAB-40BA-A83E-5B54C8A8072C}" presName="parentLin" presStyleCnt="0"/>
      <dgm:spPr/>
    </dgm:pt>
    <dgm:pt modelId="{64D76590-EA52-4F08-AD6C-9D37140A6383}" type="pres">
      <dgm:prSet presAssocID="{779CC3C6-DCAB-40BA-A83E-5B54C8A8072C}" presName="parentLeftMargin" presStyleLbl="node1" presStyleIdx="0" presStyleCnt="4"/>
      <dgm:spPr/>
      <dgm:t>
        <a:bodyPr/>
        <a:lstStyle/>
        <a:p>
          <a:endParaRPr lang="es-ES"/>
        </a:p>
      </dgm:t>
    </dgm:pt>
    <dgm:pt modelId="{EF3C57A3-3325-4423-BE45-2344F86F8350}" type="pres">
      <dgm:prSet presAssocID="{779CC3C6-DCAB-40BA-A83E-5B54C8A8072C}" presName="parentText" presStyleLbl="node1" presStyleIdx="1" presStyleCnt="4" custLinFactNeighborX="-68508" custLinFactNeighborY="1277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E9CE01-6FDC-4206-B7B9-798BB86EDDFB}" type="pres">
      <dgm:prSet presAssocID="{779CC3C6-DCAB-40BA-A83E-5B54C8A8072C}" presName="negativeSpace" presStyleCnt="0"/>
      <dgm:spPr/>
    </dgm:pt>
    <dgm:pt modelId="{4FB6404C-55B2-4739-B41C-CE6EF2AAAFD4}" type="pres">
      <dgm:prSet presAssocID="{779CC3C6-DCAB-40BA-A83E-5B54C8A8072C}" presName="childText" presStyleLbl="conFgAcc1" presStyleIdx="1" presStyleCnt="4" custLinFactNeighborX="0" custLinFactNeighborY="14727">
        <dgm:presLayoutVars>
          <dgm:bulletEnabled val="1"/>
        </dgm:presLayoutVars>
      </dgm:prSet>
      <dgm:spPr/>
    </dgm:pt>
    <dgm:pt modelId="{3A2166F9-747C-4BF3-80F8-46A696284D55}" type="pres">
      <dgm:prSet presAssocID="{59D990FC-6DCD-4013-9067-A296A41F7377}" presName="spaceBetweenRectangles" presStyleCnt="0"/>
      <dgm:spPr/>
    </dgm:pt>
    <dgm:pt modelId="{C6C7FE1A-68FA-4216-9A51-C0CA8B506EF8}" type="pres">
      <dgm:prSet presAssocID="{0ABD9FB5-09A1-4287-A768-8693A3859270}" presName="parentLin" presStyleCnt="0"/>
      <dgm:spPr/>
    </dgm:pt>
    <dgm:pt modelId="{4E730209-72C9-445B-B6E3-B8B8A174BF71}" type="pres">
      <dgm:prSet presAssocID="{0ABD9FB5-09A1-4287-A768-8693A3859270}" presName="parentLeftMargin" presStyleLbl="node1" presStyleIdx="1" presStyleCnt="4" custLinFactNeighborX="-68508" custLinFactNeighborY="12770"/>
      <dgm:spPr/>
      <dgm:t>
        <a:bodyPr/>
        <a:lstStyle/>
        <a:p>
          <a:endParaRPr lang="es-ES"/>
        </a:p>
      </dgm:t>
    </dgm:pt>
    <dgm:pt modelId="{9A8A6C0A-92CB-4D8D-9B72-145EAB4591EB}" type="pres">
      <dgm:prSet presAssocID="{0ABD9FB5-09A1-4287-A768-8693A385927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8DE3A8-6144-4144-9A2E-5EC36641C613}" type="pres">
      <dgm:prSet presAssocID="{0ABD9FB5-09A1-4287-A768-8693A3859270}" presName="negativeSpace" presStyleCnt="0"/>
      <dgm:spPr/>
    </dgm:pt>
    <dgm:pt modelId="{76B28FAF-E89C-44E3-8A32-98CAE2764E45}" type="pres">
      <dgm:prSet presAssocID="{0ABD9FB5-09A1-4287-A768-8693A3859270}" presName="childText" presStyleLbl="conFgAcc1" presStyleIdx="2" presStyleCnt="4">
        <dgm:presLayoutVars>
          <dgm:bulletEnabled val="1"/>
        </dgm:presLayoutVars>
      </dgm:prSet>
      <dgm:spPr/>
    </dgm:pt>
    <dgm:pt modelId="{0B050AC6-A201-40D6-BDB0-09D3B2194634}" type="pres">
      <dgm:prSet presAssocID="{FFF1180B-5034-47F9-A06E-C206430E8BB5}" presName="spaceBetweenRectangles" presStyleCnt="0"/>
      <dgm:spPr/>
    </dgm:pt>
    <dgm:pt modelId="{6AE67821-E51A-4CF9-BF9F-7B0F4627190A}" type="pres">
      <dgm:prSet presAssocID="{A6B10814-7C26-4E87-A8E1-26918027D7D4}" presName="parentLin" presStyleCnt="0"/>
      <dgm:spPr/>
    </dgm:pt>
    <dgm:pt modelId="{77E72B45-950F-4623-AA9B-5B67A1891F49}" type="pres">
      <dgm:prSet presAssocID="{A6B10814-7C26-4E87-A8E1-26918027D7D4}" presName="parentLeftMargin" presStyleLbl="node1" presStyleIdx="2" presStyleCnt="4"/>
      <dgm:spPr/>
      <dgm:t>
        <a:bodyPr/>
        <a:lstStyle/>
        <a:p>
          <a:endParaRPr lang="es-ES"/>
        </a:p>
      </dgm:t>
    </dgm:pt>
    <dgm:pt modelId="{7F9345E4-D201-43EB-9524-47615B1B6A05}" type="pres">
      <dgm:prSet presAssocID="{A6B10814-7C26-4E87-A8E1-26918027D7D4}" presName="parentText" presStyleLbl="node1" presStyleIdx="3" presStyleCnt="4" custLinFactX="28571" custLinFactY="33768" custLinFactNeighborX="10000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30FBAA-5EDC-4C02-8391-4369B16D35BE}" type="pres">
      <dgm:prSet presAssocID="{A6B10814-7C26-4E87-A8E1-26918027D7D4}" presName="negativeSpace" presStyleCnt="0"/>
      <dgm:spPr/>
    </dgm:pt>
    <dgm:pt modelId="{0BDA4218-AF7B-44E3-88DD-B9EA6CF7432C}" type="pres">
      <dgm:prSet presAssocID="{A6B10814-7C26-4E87-A8E1-26918027D7D4}" presName="childText" presStyleLbl="conFgAcc1" presStyleIdx="3" presStyleCnt="4" custScaleY="228854" custLinFactNeighborX="7203" custLinFactNeighborY="16079">
        <dgm:presLayoutVars>
          <dgm:bulletEnabled val="1"/>
        </dgm:presLayoutVars>
      </dgm:prSet>
      <dgm:spPr/>
    </dgm:pt>
  </dgm:ptLst>
  <dgm:cxnLst>
    <dgm:cxn modelId="{B5DEC635-D881-4F61-AC53-265E65B5BAE9}" srcId="{800746C7-638A-47D3-9019-93FABE96E124}" destId="{A6B10814-7C26-4E87-A8E1-26918027D7D4}" srcOrd="3" destOrd="0" parTransId="{3809F1AC-34EA-41E2-8D46-E28922148B9C}" sibTransId="{362BB3B8-44FB-4FA9-A8B8-EE8CBF29F114}"/>
    <dgm:cxn modelId="{B7A91B72-EFDE-4B06-A05D-628E07F90DBC}" srcId="{800746C7-638A-47D3-9019-93FABE96E124}" destId="{0ABD9FB5-09A1-4287-A768-8693A3859270}" srcOrd="2" destOrd="0" parTransId="{1C9D330E-C813-44A9-8703-092DEC5A7864}" sibTransId="{FFF1180B-5034-47F9-A06E-C206430E8BB5}"/>
    <dgm:cxn modelId="{D6B4CCA1-CA93-4154-B663-E011AC777564}" type="presOf" srcId="{A6B10814-7C26-4E87-A8E1-26918027D7D4}" destId="{77E72B45-950F-4623-AA9B-5B67A1891F49}" srcOrd="0" destOrd="0" presId="urn:microsoft.com/office/officeart/2005/8/layout/list1"/>
    <dgm:cxn modelId="{350DF0AF-82A4-4311-B400-3EF3BFA69D94}" type="presOf" srcId="{96D10183-1106-4B8D-ABE2-700B3A028A4E}" destId="{7A2A5820-4EE8-45CE-85C2-4EEB5B6AC4D0}" srcOrd="0" destOrd="0" presId="urn:microsoft.com/office/officeart/2005/8/layout/list1"/>
    <dgm:cxn modelId="{97AA5ACD-A21D-4172-B7E0-FF8B8E36BB56}" srcId="{800746C7-638A-47D3-9019-93FABE96E124}" destId="{779CC3C6-DCAB-40BA-A83E-5B54C8A8072C}" srcOrd="1" destOrd="0" parTransId="{F1BF778A-69E3-411E-8109-25E96BB3CE36}" sibTransId="{59D990FC-6DCD-4013-9067-A296A41F7377}"/>
    <dgm:cxn modelId="{51DC338D-7880-4335-9CF4-45D8A71A6FE2}" type="presOf" srcId="{96D10183-1106-4B8D-ABE2-700B3A028A4E}" destId="{C668803C-514B-4EB5-96D3-60B089050FC8}" srcOrd="1" destOrd="0" presId="urn:microsoft.com/office/officeart/2005/8/layout/list1"/>
    <dgm:cxn modelId="{21AF2938-1FB5-4AEB-B4F0-8B7A52F89BE4}" type="presOf" srcId="{A6B10814-7C26-4E87-A8E1-26918027D7D4}" destId="{7F9345E4-D201-43EB-9524-47615B1B6A05}" srcOrd="1" destOrd="0" presId="urn:microsoft.com/office/officeart/2005/8/layout/list1"/>
    <dgm:cxn modelId="{1522F3F4-A3D9-4EBF-B7FE-2DD7741496A9}" type="presOf" srcId="{800746C7-638A-47D3-9019-93FABE96E124}" destId="{75384FFF-4C56-4711-9A27-66B32424BC06}" srcOrd="0" destOrd="0" presId="urn:microsoft.com/office/officeart/2005/8/layout/list1"/>
    <dgm:cxn modelId="{BDF5B844-1914-4D9D-91C0-75BE60B88AB8}" type="presOf" srcId="{0ABD9FB5-09A1-4287-A768-8693A3859270}" destId="{4E730209-72C9-445B-B6E3-B8B8A174BF71}" srcOrd="0" destOrd="0" presId="urn:microsoft.com/office/officeart/2005/8/layout/list1"/>
    <dgm:cxn modelId="{048525A4-2942-4895-9EA3-75278E6C3A01}" type="presOf" srcId="{779CC3C6-DCAB-40BA-A83E-5B54C8A8072C}" destId="{EF3C57A3-3325-4423-BE45-2344F86F8350}" srcOrd="1" destOrd="0" presId="urn:microsoft.com/office/officeart/2005/8/layout/list1"/>
    <dgm:cxn modelId="{C260674A-809C-443C-82D1-B2ED3E3B4478}" type="presOf" srcId="{0ABD9FB5-09A1-4287-A768-8693A3859270}" destId="{9A8A6C0A-92CB-4D8D-9B72-145EAB4591EB}" srcOrd="1" destOrd="0" presId="urn:microsoft.com/office/officeart/2005/8/layout/list1"/>
    <dgm:cxn modelId="{51423232-B925-4EDD-85E6-C74AD3F45EF3}" srcId="{800746C7-638A-47D3-9019-93FABE96E124}" destId="{96D10183-1106-4B8D-ABE2-700B3A028A4E}" srcOrd="0" destOrd="0" parTransId="{7B8C5976-B9B5-4CE5-8A78-C7DF6390AD4A}" sibTransId="{732E67C0-171F-4D42-A20C-AB8545B02409}"/>
    <dgm:cxn modelId="{7DFC40A0-F120-4DB9-A082-F05EC2DD10AD}" type="presOf" srcId="{779CC3C6-DCAB-40BA-A83E-5B54C8A8072C}" destId="{64D76590-EA52-4F08-AD6C-9D37140A6383}" srcOrd="0" destOrd="0" presId="urn:microsoft.com/office/officeart/2005/8/layout/list1"/>
    <dgm:cxn modelId="{B1D6E105-AD66-4C32-8748-15DABB29C262}" type="presParOf" srcId="{75384FFF-4C56-4711-9A27-66B32424BC06}" destId="{759B68C8-3AC6-46EF-92F2-9CA6D41B10C1}" srcOrd="0" destOrd="0" presId="urn:microsoft.com/office/officeart/2005/8/layout/list1"/>
    <dgm:cxn modelId="{1CB150BA-BD81-406C-9CA9-B42CCB7941B8}" type="presParOf" srcId="{759B68C8-3AC6-46EF-92F2-9CA6D41B10C1}" destId="{7A2A5820-4EE8-45CE-85C2-4EEB5B6AC4D0}" srcOrd="0" destOrd="0" presId="urn:microsoft.com/office/officeart/2005/8/layout/list1"/>
    <dgm:cxn modelId="{C9270649-B392-4C45-8396-4DC0CF23A12D}" type="presParOf" srcId="{759B68C8-3AC6-46EF-92F2-9CA6D41B10C1}" destId="{C668803C-514B-4EB5-96D3-60B089050FC8}" srcOrd="1" destOrd="0" presId="urn:microsoft.com/office/officeart/2005/8/layout/list1"/>
    <dgm:cxn modelId="{8D356E1A-DC1B-4A4B-9B81-D6A8AFE70AB3}" type="presParOf" srcId="{75384FFF-4C56-4711-9A27-66B32424BC06}" destId="{DDD3F098-972A-480F-85F6-37B920D072C6}" srcOrd="1" destOrd="0" presId="urn:microsoft.com/office/officeart/2005/8/layout/list1"/>
    <dgm:cxn modelId="{01F056BE-ECBA-45AC-82E1-EB20A204F03F}" type="presParOf" srcId="{75384FFF-4C56-4711-9A27-66B32424BC06}" destId="{9B724351-E6A7-47F4-BA0D-6A1BFFD18569}" srcOrd="2" destOrd="0" presId="urn:microsoft.com/office/officeart/2005/8/layout/list1"/>
    <dgm:cxn modelId="{7B0EDDE3-0D0E-48CC-A454-4CFF72F2A85C}" type="presParOf" srcId="{75384FFF-4C56-4711-9A27-66B32424BC06}" destId="{56B4223F-29D3-4326-9055-66514241F259}" srcOrd="3" destOrd="0" presId="urn:microsoft.com/office/officeart/2005/8/layout/list1"/>
    <dgm:cxn modelId="{B67C25AA-C181-4F57-9229-22D4D10E4A90}" type="presParOf" srcId="{75384FFF-4C56-4711-9A27-66B32424BC06}" destId="{0A32A581-434A-4252-A4DA-C72E76200692}" srcOrd="4" destOrd="0" presId="urn:microsoft.com/office/officeart/2005/8/layout/list1"/>
    <dgm:cxn modelId="{F2A5A604-719C-41B6-A9F6-F21EBD09C366}" type="presParOf" srcId="{0A32A581-434A-4252-A4DA-C72E76200692}" destId="{64D76590-EA52-4F08-AD6C-9D37140A6383}" srcOrd="0" destOrd="0" presId="urn:microsoft.com/office/officeart/2005/8/layout/list1"/>
    <dgm:cxn modelId="{46687296-1F9B-4F6C-915C-B8E1B0F6FF21}" type="presParOf" srcId="{0A32A581-434A-4252-A4DA-C72E76200692}" destId="{EF3C57A3-3325-4423-BE45-2344F86F8350}" srcOrd="1" destOrd="0" presId="urn:microsoft.com/office/officeart/2005/8/layout/list1"/>
    <dgm:cxn modelId="{47CD8077-89ED-42A6-A6D0-BBBDE824E98B}" type="presParOf" srcId="{75384FFF-4C56-4711-9A27-66B32424BC06}" destId="{7CE9CE01-6FDC-4206-B7B9-798BB86EDDFB}" srcOrd="5" destOrd="0" presId="urn:microsoft.com/office/officeart/2005/8/layout/list1"/>
    <dgm:cxn modelId="{9C4E2C03-D8C9-40E0-8BBE-43CC9ABCF2F0}" type="presParOf" srcId="{75384FFF-4C56-4711-9A27-66B32424BC06}" destId="{4FB6404C-55B2-4739-B41C-CE6EF2AAAFD4}" srcOrd="6" destOrd="0" presId="urn:microsoft.com/office/officeart/2005/8/layout/list1"/>
    <dgm:cxn modelId="{C25E1248-4673-425A-8CAF-E9AB469CE821}" type="presParOf" srcId="{75384FFF-4C56-4711-9A27-66B32424BC06}" destId="{3A2166F9-747C-4BF3-80F8-46A696284D55}" srcOrd="7" destOrd="0" presId="urn:microsoft.com/office/officeart/2005/8/layout/list1"/>
    <dgm:cxn modelId="{16D35B65-4BBA-432D-9AF4-C42090CAC654}" type="presParOf" srcId="{75384FFF-4C56-4711-9A27-66B32424BC06}" destId="{C6C7FE1A-68FA-4216-9A51-C0CA8B506EF8}" srcOrd="8" destOrd="0" presId="urn:microsoft.com/office/officeart/2005/8/layout/list1"/>
    <dgm:cxn modelId="{248EB3F5-3242-4458-B291-15868718E38B}" type="presParOf" srcId="{C6C7FE1A-68FA-4216-9A51-C0CA8B506EF8}" destId="{4E730209-72C9-445B-B6E3-B8B8A174BF71}" srcOrd="0" destOrd="0" presId="urn:microsoft.com/office/officeart/2005/8/layout/list1"/>
    <dgm:cxn modelId="{BEDC858E-7CDC-461C-BE97-0CA34D8CCC90}" type="presParOf" srcId="{C6C7FE1A-68FA-4216-9A51-C0CA8B506EF8}" destId="{9A8A6C0A-92CB-4D8D-9B72-145EAB4591EB}" srcOrd="1" destOrd="0" presId="urn:microsoft.com/office/officeart/2005/8/layout/list1"/>
    <dgm:cxn modelId="{D8DE6725-B999-48BB-97A3-E2F2382027BC}" type="presParOf" srcId="{75384FFF-4C56-4711-9A27-66B32424BC06}" destId="{288DE3A8-6144-4144-9A2E-5EC36641C613}" srcOrd="9" destOrd="0" presId="urn:microsoft.com/office/officeart/2005/8/layout/list1"/>
    <dgm:cxn modelId="{2D930DED-A2B4-44EC-A558-597FBC291353}" type="presParOf" srcId="{75384FFF-4C56-4711-9A27-66B32424BC06}" destId="{76B28FAF-E89C-44E3-8A32-98CAE2764E45}" srcOrd="10" destOrd="0" presId="urn:microsoft.com/office/officeart/2005/8/layout/list1"/>
    <dgm:cxn modelId="{A952DC88-E0EF-4EBE-9E32-122E2A8F0E99}" type="presParOf" srcId="{75384FFF-4C56-4711-9A27-66B32424BC06}" destId="{0B050AC6-A201-40D6-BDB0-09D3B2194634}" srcOrd="11" destOrd="0" presId="urn:microsoft.com/office/officeart/2005/8/layout/list1"/>
    <dgm:cxn modelId="{99C48925-C854-47BB-898E-EBE4EB5CB99C}" type="presParOf" srcId="{75384FFF-4C56-4711-9A27-66B32424BC06}" destId="{6AE67821-E51A-4CF9-BF9F-7B0F4627190A}" srcOrd="12" destOrd="0" presId="urn:microsoft.com/office/officeart/2005/8/layout/list1"/>
    <dgm:cxn modelId="{5A1C8CAF-79A1-46A5-81C6-BD003B5593A9}" type="presParOf" srcId="{6AE67821-E51A-4CF9-BF9F-7B0F4627190A}" destId="{77E72B45-950F-4623-AA9B-5B67A1891F49}" srcOrd="0" destOrd="0" presId="urn:microsoft.com/office/officeart/2005/8/layout/list1"/>
    <dgm:cxn modelId="{479B1730-FC86-418F-A5CC-45DA674B84CB}" type="presParOf" srcId="{6AE67821-E51A-4CF9-BF9F-7B0F4627190A}" destId="{7F9345E4-D201-43EB-9524-47615B1B6A05}" srcOrd="1" destOrd="0" presId="urn:microsoft.com/office/officeart/2005/8/layout/list1"/>
    <dgm:cxn modelId="{A4EBAD4F-33D6-4F5D-9805-4991B0F390DE}" type="presParOf" srcId="{75384FFF-4C56-4711-9A27-66B32424BC06}" destId="{2930FBAA-5EDC-4C02-8391-4369B16D35BE}" srcOrd="13" destOrd="0" presId="urn:microsoft.com/office/officeart/2005/8/layout/list1"/>
    <dgm:cxn modelId="{CED10C2F-6D62-48C9-AAB4-1171B96AC664}" type="presParOf" srcId="{75384FFF-4C56-4711-9A27-66B32424BC06}" destId="{0BDA4218-AF7B-44E3-88DD-B9EA6CF7432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2C86AF-98FE-4A28-9C0D-55D26857CC3A}" type="doc">
      <dgm:prSet loTypeId="urn:microsoft.com/office/officeart/2008/layout/RadialCluster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399D7FD5-3556-4991-A803-D1549D50DC46}">
      <dgm:prSet phldrT="[Texto]"/>
      <dgm:spPr/>
      <dgm:t>
        <a:bodyPr/>
        <a:lstStyle/>
        <a:p>
          <a:r>
            <a:rPr lang="es-ES" dirty="0" smtClean="0"/>
            <a:t>Seguridad vial</a:t>
          </a:r>
          <a:endParaRPr lang="es-ES" dirty="0"/>
        </a:p>
      </dgm:t>
    </dgm:pt>
    <dgm:pt modelId="{35BBBB81-5AFC-461C-A8EF-FEC24B0BB0BD}" type="parTrans" cxnId="{02C4EB68-E2B0-481C-9F53-52D46875E5D1}">
      <dgm:prSet/>
      <dgm:spPr/>
      <dgm:t>
        <a:bodyPr/>
        <a:lstStyle/>
        <a:p>
          <a:endParaRPr lang="es-ES"/>
        </a:p>
      </dgm:t>
    </dgm:pt>
    <dgm:pt modelId="{A9EB3C53-67E7-4ADC-B94F-6C451405136F}" type="sibTrans" cxnId="{02C4EB68-E2B0-481C-9F53-52D46875E5D1}">
      <dgm:prSet/>
      <dgm:spPr/>
      <dgm:t>
        <a:bodyPr/>
        <a:lstStyle/>
        <a:p>
          <a:endParaRPr lang="es-ES"/>
        </a:p>
      </dgm:t>
    </dgm:pt>
    <dgm:pt modelId="{59B4453B-0CA3-47E3-8162-F8DC137CE476}">
      <dgm:prSet phldrT="[Texto]"/>
      <dgm:spPr/>
      <dgm:t>
        <a:bodyPr/>
        <a:lstStyle/>
        <a:p>
          <a:r>
            <a:rPr lang="es-ES" dirty="0" smtClean="0"/>
            <a:t>Movilidad sostenible</a:t>
          </a:r>
          <a:endParaRPr lang="es-ES" dirty="0"/>
        </a:p>
      </dgm:t>
    </dgm:pt>
    <dgm:pt modelId="{E019E771-C235-4CB3-A52F-D7DC5AE2C899}" type="parTrans" cxnId="{1A126082-51A6-4396-8E93-F5FA202C145E}">
      <dgm:prSet/>
      <dgm:spPr/>
      <dgm:t>
        <a:bodyPr/>
        <a:lstStyle/>
        <a:p>
          <a:endParaRPr lang="es-ES"/>
        </a:p>
      </dgm:t>
    </dgm:pt>
    <dgm:pt modelId="{8FCCC761-6EAF-4E89-9302-33B3BC6F6FD3}" type="sibTrans" cxnId="{1A126082-51A6-4396-8E93-F5FA202C145E}">
      <dgm:prSet/>
      <dgm:spPr/>
      <dgm:t>
        <a:bodyPr/>
        <a:lstStyle/>
        <a:p>
          <a:endParaRPr lang="es-ES"/>
        </a:p>
      </dgm:t>
    </dgm:pt>
    <dgm:pt modelId="{ECE54DAE-9D9D-4213-91B4-70D68A67FAA4}">
      <dgm:prSet phldrT="[Texto]"/>
      <dgm:spPr/>
      <dgm:t>
        <a:bodyPr/>
        <a:lstStyle/>
        <a:p>
          <a:r>
            <a:rPr lang="es-ES" dirty="0" smtClean="0"/>
            <a:t>Percepción del riesgo</a:t>
          </a:r>
          <a:endParaRPr lang="es-ES" dirty="0"/>
        </a:p>
      </dgm:t>
    </dgm:pt>
    <dgm:pt modelId="{A895302F-F389-4BE6-9F3B-EAE3E783B4A9}" type="parTrans" cxnId="{4FE51CEA-70F1-49EC-8DA5-7DB8CFF13262}">
      <dgm:prSet/>
      <dgm:spPr/>
      <dgm:t>
        <a:bodyPr/>
        <a:lstStyle/>
        <a:p>
          <a:endParaRPr lang="es-ES"/>
        </a:p>
      </dgm:t>
    </dgm:pt>
    <dgm:pt modelId="{0438C61A-DFB7-4F17-8351-0E1413C982A7}" type="sibTrans" cxnId="{4FE51CEA-70F1-49EC-8DA5-7DB8CFF13262}">
      <dgm:prSet/>
      <dgm:spPr/>
      <dgm:t>
        <a:bodyPr/>
        <a:lstStyle/>
        <a:p>
          <a:endParaRPr lang="es-ES"/>
        </a:p>
      </dgm:t>
    </dgm:pt>
    <dgm:pt modelId="{CB675379-606F-4478-BB90-17BE22DF8FE0}">
      <dgm:prSet phldrT="[Texto]"/>
      <dgm:spPr/>
      <dgm:t>
        <a:bodyPr/>
        <a:lstStyle/>
        <a:p>
          <a:r>
            <a:rPr lang="es-ES" dirty="0" smtClean="0"/>
            <a:t>VALORES sociales</a:t>
          </a:r>
          <a:endParaRPr lang="es-ES" dirty="0"/>
        </a:p>
      </dgm:t>
    </dgm:pt>
    <dgm:pt modelId="{2769018B-137D-4E74-8C3B-9E367A6CA5B8}" type="parTrans" cxnId="{720BEE82-6544-4802-9E75-771D9954C179}">
      <dgm:prSet/>
      <dgm:spPr/>
      <dgm:t>
        <a:bodyPr/>
        <a:lstStyle/>
        <a:p>
          <a:endParaRPr lang="es-ES"/>
        </a:p>
      </dgm:t>
    </dgm:pt>
    <dgm:pt modelId="{35726B47-E2D8-46DE-BDE4-8EDBA7669C96}" type="sibTrans" cxnId="{720BEE82-6544-4802-9E75-771D9954C179}">
      <dgm:prSet/>
      <dgm:spPr/>
      <dgm:t>
        <a:bodyPr/>
        <a:lstStyle/>
        <a:p>
          <a:endParaRPr lang="es-ES"/>
        </a:p>
      </dgm:t>
    </dgm:pt>
    <dgm:pt modelId="{F256A1CE-DC99-4050-BF6B-A5C13B615488}">
      <dgm:prSet phldrT="[Texto]"/>
      <dgm:spPr/>
      <dgm:t>
        <a:bodyPr/>
        <a:lstStyle/>
        <a:p>
          <a:r>
            <a:rPr lang="es-ES" dirty="0" smtClean="0"/>
            <a:t>Factores de riesgo</a:t>
          </a:r>
          <a:endParaRPr lang="es-ES" dirty="0"/>
        </a:p>
      </dgm:t>
    </dgm:pt>
    <dgm:pt modelId="{77C14809-9CA1-4FF8-9ABE-0A4A069CDE7D}" type="parTrans" cxnId="{CB79090F-BA05-45E2-A059-FE7B0FEB3EF8}">
      <dgm:prSet/>
      <dgm:spPr/>
      <dgm:t>
        <a:bodyPr/>
        <a:lstStyle/>
        <a:p>
          <a:endParaRPr lang="es-ES"/>
        </a:p>
      </dgm:t>
    </dgm:pt>
    <dgm:pt modelId="{1900844D-02CB-49B7-BEFD-D592DDF31697}" type="sibTrans" cxnId="{CB79090F-BA05-45E2-A059-FE7B0FEB3EF8}">
      <dgm:prSet/>
      <dgm:spPr/>
      <dgm:t>
        <a:bodyPr/>
        <a:lstStyle/>
        <a:p>
          <a:endParaRPr lang="es-ES"/>
        </a:p>
      </dgm:t>
    </dgm:pt>
    <dgm:pt modelId="{F67C5964-2310-4BEF-A532-73B24608CFC7}">
      <dgm:prSet phldrT="[Texto]"/>
      <dgm:spPr/>
      <dgm:t>
        <a:bodyPr/>
        <a:lstStyle/>
        <a:p>
          <a:r>
            <a:rPr lang="es-ES" dirty="0" smtClean="0"/>
            <a:t>Primeros auxilios</a:t>
          </a:r>
          <a:endParaRPr lang="es-ES" dirty="0"/>
        </a:p>
      </dgm:t>
    </dgm:pt>
    <dgm:pt modelId="{1BCD855B-8692-4D4C-86DC-91FEF88C58BF}" type="parTrans" cxnId="{6CB91456-C974-4079-A70C-882CA2F6BF31}">
      <dgm:prSet/>
      <dgm:spPr/>
      <dgm:t>
        <a:bodyPr/>
        <a:lstStyle/>
        <a:p>
          <a:endParaRPr lang="es-ES"/>
        </a:p>
      </dgm:t>
    </dgm:pt>
    <dgm:pt modelId="{F0402D21-DF65-45BC-9F35-75A6D00AD207}" type="sibTrans" cxnId="{6CB91456-C974-4079-A70C-882CA2F6BF31}">
      <dgm:prSet/>
      <dgm:spPr/>
      <dgm:t>
        <a:bodyPr/>
        <a:lstStyle/>
        <a:p>
          <a:endParaRPr lang="es-ES"/>
        </a:p>
      </dgm:t>
    </dgm:pt>
    <dgm:pt modelId="{B623DE4E-3262-4187-BD98-14F22834B788}">
      <dgm:prSet phldrT="[Texto]"/>
      <dgm:spPr/>
      <dgm:t>
        <a:bodyPr/>
        <a:lstStyle/>
        <a:p>
          <a:r>
            <a:rPr lang="es-ES" dirty="0" smtClean="0"/>
            <a:t>Mecánica vs tecnología</a:t>
          </a:r>
          <a:endParaRPr lang="es-ES" dirty="0"/>
        </a:p>
      </dgm:t>
    </dgm:pt>
    <dgm:pt modelId="{4AF0F568-A039-4A10-8D31-EA7BD0870EE0}" type="parTrans" cxnId="{0BB2471C-84F5-42E7-8509-504E6BB76F32}">
      <dgm:prSet/>
      <dgm:spPr/>
      <dgm:t>
        <a:bodyPr/>
        <a:lstStyle/>
        <a:p>
          <a:endParaRPr lang="es-ES"/>
        </a:p>
      </dgm:t>
    </dgm:pt>
    <dgm:pt modelId="{5958CFA0-682B-47B3-890F-9AE064A24A14}" type="sibTrans" cxnId="{0BB2471C-84F5-42E7-8509-504E6BB76F32}">
      <dgm:prSet/>
      <dgm:spPr/>
      <dgm:t>
        <a:bodyPr/>
        <a:lstStyle/>
        <a:p>
          <a:endParaRPr lang="es-ES"/>
        </a:p>
      </dgm:t>
    </dgm:pt>
    <dgm:pt modelId="{912550B3-B05E-435E-9F5F-8350092D5818}">
      <dgm:prSet phldrT="[Texto]" custT="1"/>
      <dgm:spPr/>
      <dgm:t>
        <a:bodyPr/>
        <a:lstStyle/>
        <a:p>
          <a:r>
            <a:rPr lang="es-ES" sz="1800" dirty="0" smtClean="0"/>
            <a:t>Normativa y señalización</a:t>
          </a:r>
          <a:endParaRPr lang="es-ES" sz="1800" dirty="0"/>
        </a:p>
      </dgm:t>
    </dgm:pt>
    <dgm:pt modelId="{5DCD500F-D043-4441-9EB2-3928CCD20DB7}" type="parTrans" cxnId="{2381CA08-4DA3-41B6-BBB8-114220745B6A}">
      <dgm:prSet/>
      <dgm:spPr/>
      <dgm:t>
        <a:bodyPr/>
        <a:lstStyle/>
        <a:p>
          <a:endParaRPr lang="es-ES"/>
        </a:p>
      </dgm:t>
    </dgm:pt>
    <dgm:pt modelId="{608ADFFE-440A-4552-9332-63F9F26081B7}" type="sibTrans" cxnId="{2381CA08-4DA3-41B6-BBB8-114220745B6A}">
      <dgm:prSet/>
      <dgm:spPr/>
      <dgm:t>
        <a:bodyPr/>
        <a:lstStyle/>
        <a:p>
          <a:endParaRPr lang="es-ES"/>
        </a:p>
      </dgm:t>
    </dgm:pt>
    <dgm:pt modelId="{3ADFA706-18C6-4CC6-8252-32C045627333}">
      <dgm:prSet phldrT="[Texto]" custT="1"/>
      <dgm:spPr/>
      <dgm:t>
        <a:bodyPr/>
        <a:lstStyle/>
        <a:p>
          <a:endParaRPr lang="es-ES"/>
        </a:p>
      </dgm:t>
    </dgm:pt>
    <dgm:pt modelId="{4E238847-2D4F-458D-8CE4-E4E4683BEB89}" type="parTrans" cxnId="{FB45552D-FD78-4622-BB41-6C205AB8EFD7}">
      <dgm:prSet/>
      <dgm:spPr/>
      <dgm:t>
        <a:bodyPr/>
        <a:lstStyle/>
        <a:p>
          <a:endParaRPr lang="es-ES"/>
        </a:p>
      </dgm:t>
    </dgm:pt>
    <dgm:pt modelId="{C3F28977-7BE5-4A74-A6CE-B66F98E04770}" type="sibTrans" cxnId="{FB45552D-FD78-4622-BB41-6C205AB8EFD7}">
      <dgm:prSet/>
      <dgm:spPr/>
      <dgm:t>
        <a:bodyPr/>
        <a:lstStyle/>
        <a:p>
          <a:endParaRPr lang="es-ES"/>
        </a:p>
      </dgm:t>
    </dgm:pt>
    <dgm:pt modelId="{46EAB5CC-53F3-41A7-9DAE-08BE5C670FE0}">
      <dgm:prSet phldrT="[Texto]" custT="1"/>
      <dgm:spPr/>
      <dgm:t>
        <a:bodyPr/>
        <a:lstStyle/>
        <a:p>
          <a:endParaRPr lang="es-ES" sz="1400" dirty="0"/>
        </a:p>
      </dgm:t>
    </dgm:pt>
    <dgm:pt modelId="{0A7CFA57-D4E2-4D48-8813-4A7ACEC72262}" type="parTrans" cxnId="{72A72512-BEED-4EE4-9D76-1EC47BF6E85E}">
      <dgm:prSet/>
      <dgm:spPr/>
      <dgm:t>
        <a:bodyPr/>
        <a:lstStyle/>
        <a:p>
          <a:endParaRPr lang="es-ES"/>
        </a:p>
      </dgm:t>
    </dgm:pt>
    <dgm:pt modelId="{F1EB752A-78F1-4667-98C9-11B9674EF9F1}" type="sibTrans" cxnId="{72A72512-BEED-4EE4-9D76-1EC47BF6E85E}">
      <dgm:prSet/>
      <dgm:spPr/>
      <dgm:t>
        <a:bodyPr/>
        <a:lstStyle/>
        <a:p>
          <a:endParaRPr lang="es-ES"/>
        </a:p>
      </dgm:t>
    </dgm:pt>
    <dgm:pt modelId="{B4F4D52C-A9B3-448F-8B82-1F86ED74BBD5}">
      <dgm:prSet phldrT="[Texto]" custT="1"/>
      <dgm:spPr/>
      <dgm:t>
        <a:bodyPr/>
        <a:lstStyle/>
        <a:p>
          <a:endParaRPr lang="es-ES" dirty="0"/>
        </a:p>
      </dgm:t>
    </dgm:pt>
    <dgm:pt modelId="{E5CDB78D-1F6E-40C5-B0CC-35BE706C5B4C}" type="parTrans" cxnId="{A22F90A3-F397-4B01-866F-0B78B1BBAAD4}">
      <dgm:prSet/>
      <dgm:spPr/>
      <dgm:t>
        <a:bodyPr/>
        <a:lstStyle/>
        <a:p>
          <a:endParaRPr lang="es-ES"/>
        </a:p>
      </dgm:t>
    </dgm:pt>
    <dgm:pt modelId="{7A9E4118-67F9-4A2F-8608-D4805B59407B}" type="sibTrans" cxnId="{A22F90A3-F397-4B01-866F-0B78B1BBAAD4}">
      <dgm:prSet/>
      <dgm:spPr/>
      <dgm:t>
        <a:bodyPr/>
        <a:lstStyle/>
        <a:p>
          <a:endParaRPr lang="es-ES"/>
        </a:p>
      </dgm:t>
    </dgm:pt>
    <dgm:pt modelId="{1E9E8A4D-8E71-4532-B15A-C8A345BF4296}" type="pres">
      <dgm:prSet presAssocID="{8A2C86AF-98FE-4A28-9C0D-55D26857CC3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3992A79F-F16B-4B52-9058-E6ED94F4C58B}" type="pres">
      <dgm:prSet presAssocID="{399D7FD5-3556-4991-A803-D1549D50DC46}" presName="singleCycle" presStyleCnt="0"/>
      <dgm:spPr/>
    </dgm:pt>
    <dgm:pt modelId="{E86038B8-88BF-4E77-BB42-4ED995B69D94}" type="pres">
      <dgm:prSet presAssocID="{399D7FD5-3556-4991-A803-D1549D50DC46}" presName="singleCenter" presStyleLbl="node1" presStyleIdx="0" presStyleCnt="8" custScaleX="180597" custScaleY="135559" custLinFactNeighborX="-4295" custLinFactNeighborY="-2066">
        <dgm:presLayoutVars>
          <dgm:chMax val="7"/>
          <dgm:chPref val="7"/>
        </dgm:presLayoutVars>
      </dgm:prSet>
      <dgm:spPr/>
      <dgm:t>
        <a:bodyPr/>
        <a:lstStyle/>
        <a:p>
          <a:endParaRPr lang="es-ES"/>
        </a:p>
      </dgm:t>
    </dgm:pt>
    <dgm:pt modelId="{C91E16B6-6739-4F5C-9734-3B55DA3FF514}" type="pres">
      <dgm:prSet presAssocID="{E019E771-C235-4CB3-A52F-D7DC5AE2C899}" presName="Name56" presStyleLbl="parChTrans1D2" presStyleIdx="0" presStyleCnt="7"/>
      <dgm:spPr/>
      <dgm:t>
        <a:bodyPr/>
        <a:lstStyle/>
        <a:p>
          <a:endParaRPr lang="es-ES"/>
        </a:p>
      </dgm:t>
    </dgm:pt>
    <dgm:pt modelId="{F6A09DC7-533D-447E-8018-B883331D8C6B}" type="pres">
      <dgm:prSet presAssocID="{59B4453B-0CA3-47E3-8162-F8DC137CE476}" presName="text0" presStyleLbl="node1" presStyleIdx="1" presStyleCnt="8" custScaleX="209151" custScaleY="1378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93B4840-6E19-46F2-8EB4-8814377117F7}" type="pres">
      <dgm:prSet presAssocID="{A895302F-F389-4BE6-9F3B-EAE3E783B4A9}" presName="Name56" presStyleLbl="parChTrans1D2" presStyleIdx="1" presStyleCnt="7"/>
      <dgm:spPr/>
      <dgm:t>
        <a:bodyPr/>
        <a:lstStyle/>
        <a:p>
          <a:endParaRPr lang="es-ES"/>
        </a:p>
      </dgm:t>
    </dgm:pt>
    <dgm:pt modelId="{D08D7789-9278-40E5-8E8A-28ADBB429845}" type="pres">
      <dgm:prSet presAssocID="{ECE54DAE-9D9D-4213-91B4-70D68A67FAA4}" presName="text0" presStyleLbl="node1" presStyleIdx="2" presStyleCnt="8" custScaleX="167219" custScaleY="126708" custRadScaleRad="178831" custRadScaleInc="3516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2E7719-7CD6-45B8-A988-30678C7EDE84}" type="pres">
      <dgm:prSet presAssocID="{2769018B-137D-4E74-8C3B-9E367A6CA5B8}" presName="Name56" presStyleLbl="parChTrans1D2" presStyleIdx="2" presStyleCnt="7"/>
      <dgm:spPr/>
      <dgm:t>
        <a:bodyPr/>
        <a:lstStyle/>
        <a:p>
          <a:endParaRPr lang="es-ES"/>
        </a:p>
      </dgm:t>
    </dgm:pt>
    <dgm:pt modelId="{43B7B8B3-2695-470B-BBC8-764ACDA74364}" type="pres">
      <dgm:prSet presAssocID="{CB675379-606F-4478-BB90-17BE22DF8FE0}" presName="text0" presStyleLbl="node1" presStyleIdx="3" presStyleCnt="8" custScaleX="175052" custScaleY="143464" custRadScaleRad="175762" custRadScaleInc="-3432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D3CAB4-D4AA-43CB-805E-1D507605FFA4}" type="pres">
      <dgm:prSet presAssocID="{77C14809-9CA1-4FF8-9ABE-0A4A069CDE7D}" presName="Name56" presStyleLbl="parChTrans1D2" presStyleIdx="3" presStyleCnt="7"/>
      <dgm:spPr/>
      <dgm:t>
        <a:bodyPr/>
        <a:lstStyle/>
        <a:p>
          <a:endParaRPr lang="es-ES"/>
        </a:p>
      </dgm:t>
    </dgm:pt>
    <dgm:pt modelId="{6484B394-2611-4F7D-BA89-84C3AD91A5E9}" type="pres">
      <dgm:prSet presAssocID="{F256A1CE-DC99-4050-BF6B-A5C13B615488}" presName="text0" presStyleLbl="node1" presStyleIdx="4" presStyleCnt="8" custScaleX="149273" custScaleY="122042" custRadScaleRad="138975" custRadScaleInc="15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0B47F7-1E5A-490D-8CA0-28A38C94C67B}" type="pres">
      <dgm:prSet presAssocID="{1BCD855B-8692-4D4C-86DC-91FEF88C58BF}" presName="Name56" presStyleLbl="parChTrans1D2" presStyleIdx="4" presStyleCnt="7"/>
      <dgm:spPr/>
      <dgm:t>
        <a:bodyPr/>
        <a:lstStyle/>
        <a:p>
          <a:endParaRPr lang="es-ES"/>
        </a:p>
      </dgm:t>
    </dgm:pt>
    <dgm:pt modelId="{D2DB4510-10BF-4C9B-975F-1B98A2C33CEF}" type="pres">
      <dgm:prSet presAssocID="{F67C5964-2310-4BEF-A532-73B24608CFC7}" presName="text0" presStyleLbl="node1" presStyleIdx="5" presStyleCnt="8" custScaleX="138528" custScaleY="80582" custRadScaleRad="120936" custRadScaleInc="7578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1B2B47-E212-4B61-A2C2-31F07BB3DB5C}" type="pres">
      <dgm:prSet presAssocID="{4AF0F568-A039-4A10-8D31-EA7BD0870EE0}" presName="Name56" presStyleLbl="parChTrans1D2" presStyleIdx="5" presStyleCnt="7"/>
      <dgm:spPr/>
      <dgm:t>
        <a:bodyPr/>
        <a:lstStyle/>
        <a:p>
          <a:endParaRPr lang="es-ES"/>
        </a:p>
      </dgm:t>
    </dgm:pt>
    <dgm:pt modelId="{D8744FA4-6406-463B-95CD-D86F05B3C27B}" type="pres">
      <dgm:prSet presAssocID="{B623DE4E-3262-4187-BD98-14F22834B788}" presName="text0" presStyleLbl="node1" presStyleIdx="6" presStyleCnt="8" custScaleX="169185" custScaleY="102624" custRadScaleRad="145771" custRadScaleInc="623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C33C2A-7CB4-49AC-AC9E-0B08F1034175}" type="pres">
      <dgm:prSet presAssocID="{5DCD500F-D043-4441-9EB2-3928CCD20DB7}" presName="Name56" presStyleLbl="parChTrans1D2" presStyleIdx="6" presStyleCnt="7"/>
      <dgm:spPr/>
      <dgm:t>
        <a:bodyPr/>
        <a:lstStyle/>
        <a:p>
          <a:endParaRPr lang="es-ES"/>
        </a:p>
      </dgm:t>
    </dgm:pt>
    <dgm:pt modelId="{C452F26E-08B3-4FA6-BA0F-6714AA2CB03B}" type="pres">
      <dgm:prSet presAssocID="{912550B3-B05E-435E-9F5F-8350092D5818}" presName="text0" presStyleLbl="node1" presStyleIdx="7" presStyleCnt="8" custScaleX="196056" custRadScaleRad="165882" custRadScaleInc="-1155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2A72512-BEED-4EE4-9D76-1EC47BF6E85E}" srcId="{399D7FD5-3556-4991-A803-D1549D50DC46}" destId="{46EAB5CC-53F3-41A7-9DAE-08BE5C670FE0}" srcOrd="9" destOrd="0" parTransId="{0A7CFA57-D4E2-4D48-8813-4A7ACEC72262}" sibTransId="{F1EB752A-78F1-4667-98C9-11B9674EF9F1}"/>
    <dgm:cxn modelId="{72A458AF-1DAF-4F8F-B769-48142CB71C87}" type="presOf" srcId="{5DCD500F-D043-4441-9EB2-3928CCD20DB7}" destId="{66C33C2A-7CB4-49AC-AC9E-0B08F1034175}" srcOrd="0" destOrd="0" presId="urn:microsoft.com/office/officeart/2008/layout/RadialCluster"/>
    <dgm:cxn modelId="{3948547E-9E02-471C-917D-9DAA0040A26D}" type="presOf" srcId="{2769018B-137D-4E74-8C3B-9E367A6CA5B8}" destId="{CF2E7719-7CD6-45B8-A988-30678C7EDE84}" srcOrd="0" destOrd="0" presId="urn:microsoft.com/office/officeart/2008/layout/RadialCluster"/>
    <dgm:cxn modelId="{8249F2A2-4A9E-473A-B4D4-0D1D8D2692F8}" type="presOf" srcId="{8A2C86AF-98FE-4A28-9C0D-55D26857CC3A}" destId="{1E9E8A4D-8E71-4532-B15A-C8A345BF4296}" srcOrd="0" destOrd="0" presId="urn:microsoft.com/office/officeart/2008/layout/RadialCluster"/>
    <dgm:cxn modelId="{6CB91456-C974-4079-A70C-882CA2F6BF31}" srcId="{399D7FD5-3556-4991-A803-D1549D50DC46}" destId="{F67C5964-2310-4BEF-A532-73B24608CFC7}" srcOrd="4" destOrd="0" parTransId="{1BCD855B-8692-4D4C-86DC-91FEF88C58BF}" sibTransId="{F0402D21-DF65-45BC-9F35-75A6D00AD207}"/>
    <dgm:cxn modelId="{7EFC32C3-4637-4C24-9331-686465F25006}" type="presOf" srcId="{A895302F-F389-4BE6-9F3B-EAE3E783B4A9}" destId="{C93B4840-6E19-46F2-8EB4-8814377117F7}" srcOrd="0" destOrd="0" presId="urn:microsoft.com/office/officeart/2008/layout/RadialCluster"/>
    <dgm:cxn modelId="{DC10640F-B17C-44B2-ADD1-CBD671BA8F52}" type="presOf" srcId="{B623DE4E-3262-4187-BD98-14F22834B788}" destId="{D8744FA4-6406-463B-95CD-D86F05B3C27B}" srcOrd="0" destOrd="0" presId="urn:microsoft.com/office/officeart/2008/layout/RadialCluster"/>
    <dgm:cxn modelId="{2381CA08-4DA3-41B6-BBB8-114220745B6A}" srcId="{399D7FD5-3556-4991-A803-D1549D50DC46}" destId="{912550B3-B05E-435E-9F5F-8350092D5818}" srcOrd="6" destOrd="0" parTransId="{5DCD500F-D043-4441-9EB2-3928CCD20DB7}" sibTransId="{608ADFFE-440A-4552-9332-63F9F26081B7}"/>
    <dgm:cxn modelId="{A22F90A3-F397-4B01-866F-0B78B1BBAAD4}" srcId="{399D7FD5-3556-4991-A803-D1549D50DC46}" destId="{B4F4D52C-A9B3-448F-8B82-1F86ED74BBD5}" srcOrd="8" destOrd="0" parTransId="{E5CDB78D-1F6E-40C5-B0CC-35BE706C5B4C}" sibTransId="{7A9E4118-67F9-4A2F-8608-D4805B59407B}"/>
    <dgm:cxn modelId="{02C4EB68-E2B0-481C-9F53-52D46875E5D1}" srcId="{8A2C86AF-98FE-4A28-9C0D-55D26857CC3A}" destId="{399D7FD5-3556-4991-A803-D1549D50DC46}" srcOrd="0" destOrd="0" parTransId="{35BBBB81-5AFC-461C-A8EF-FEC24B0BB0BD}" sibTransId="{A9EB3C53-67E7-4ADC-B94F-6C451405136F}"/>
    <dgm:cxn modelId="{1A126082-51A6-4396-8E93-F5FA202C145E}" srcId="{399D7FD5-3556-4991-A803-D1549D50DC46}" destId="{59B4453B-0CA3-47E3-8162-F8DC137CE476}" srcOrd="0" destOrd="0" parTransId="{E019E771-C235-4CB3-A52F-D7DC5AE2C899}" sibTransId="{8FCCC761-6EAF-4E89-9302-33B3BC6F6FD3}"/>
    <dgm:cxn modelId="{CB79090F-BA05-45E2-A059-FE7B0FEB3EF8}" srcId="{399D7FD5-3556-4991-A803-D1549D50DC46}" destId="{F256A1CE-DC99-4050-BF6B-A5C13B615488}" srcOrd="3" destOrd="0" parTransId="{77C14809-9CA1-4FF8-9ABE-0A4A069CDE7D}" sibTransId="{1900844D-02CB-49B7-BEFD-D592DDF31697}"/>
    <dgm:cxn modelId="{B698B13E-A8E6-46D7-A997-846D9E2DCD08}" type="presOf" srcId="{77C14809-9CA1-4FF8-9ABE-0A4A069CDE7D}" destId="{22D3CAB4-D4AA-43CB-805E-1D507605FFA4}" srcOrd="0" destOrd="0" presId="urn:microsoft.com/office/officeart/2008/layout/RadialCluster"/>
    <dgm:cxn modelId="{7EA20F43-C9AE-45C6-851D-8D0170F960BC}" type="presOf" srcId="{F67C5964-2310-4BEF-A532-73B24608CFC7}" destId="{D2DB4510-10BF-4C9B-975F-1B98A2C33CEF}" srcOrd="0" destOrd="0" presId="urn:microsoft.com/office/officeart/2008/layout/RadialCluster"/>
    <dgm:cxn modelId="{EB5FE3D5-9A58-4541-9C05-FF46711365FF}" type="presOf" srcId="{E019E771-C235-4CB3-A52F-D7DC5AE2C899}" destId="{C91E16B6-6739-4F5C-9734-3B55DA3FF514}" srcOrd="0" destOrd="0" presId="urn:microsoft.com/office/officeart/2008/layout/RadialCluster"/>
    <dgm:cxn modelId="{0E9D11BD-E1EE-469F-8BB0-1974CD1E3250}" type="presOf" srcId="{399D7FD5-3556-4991-A803-D1549D50DC46}" destId="{E86038B8-88BF-4E77-BB42-4ED995B69D94}" srcOrd="0" destOrd="0" presId="urn:microsoft.com/office/officeart/2008/layout/RadialCluster"/>
    <dgm:cxn modelId="{EA2832CF-5637-4596-BE3F-7ED5EF1B384D}" type="presOf" srcId="{912550B3-B05E-435E-9F5F-8350092D5818}" destId="{C452F26E-08B3-4FA6-BA0F-6714AA2CB03B}" srcOrd="0" destOrd="0" presId="urn:microsoft.com/office/officeart/2008/layout/RadialCluster"/>
    <dgm:cxn modelId="{A14B5D81-25B0-466C-B77B-5CD8102AC587}" type="presOf" srcId="{4AF0F568-A039-4A10-8D31-EA7BD0870EE0}" destId="{0F1B2B47-E212-4B61-A2C2-31F07BB3DB5C}" srcOrd="0" destOrd="0" presId="urn:microsoft.com/office/officeart/2008/layout/RadialCluster"/>
    <dgm:cxn modelId="{839CCEDF-172F-4A79-8F6D-FEF764D3C22A}" type="presOf" srcId="{59B4453B-0CA3-47E3-8162-F8DC137CE476}" destId="{F6A09DC7-533D-447E-8018-B883331D8C6B}" srcOrd="0" destOrd="0" presId="urn:microsoft.com/office/officeart/2008/layout/RadialCluster"/>
    <dgm:cxn modelId="{4FE51CEA-70F1-49EC-8DA5-7DB8CFF13262}" srcId="{399D7FD5-3556-4991-A803-D1549D50DC46}" destId="{ECE54DAE-9D9D-4213-91B4-70D68A67FAA4}" srcOrd="1" destOrd="0" parTransId="{A895302F-F389-4BE6-9F3B-EAE3E783B4A9}" sibTransId="{0438C61A-DFB7-4F17-8351-0E1413C982A7}"/>
    <dgm:cxn modelId="{720BEE82-6544-4802-9E75-771D9954C179}" srcId="{399D7FD5-3556-4991-A803-D1549D50DC46}" destId="{CB675379-606F-4478-BB90-17BE22DF8FE0}" srcOrd="2" destOrd="0" parTransId="{2769018B-137D-4E74-8C3B-9E367A6CA5B8}" sibTransId="{35726B47-E2D8-46DE-BDE4-8EDBA7669C96}"/>
    <dgm:cxn modelId="{FB45552D-FD78-4622-BB41-6C205AB8EFD7}" srcId="{399D7FD5-3556-4991-A803-D1549D50DC46}" destId="{3ADFA706-18C6-4CC6-8252-32C045627333}" srcOrd="7" destOrd="0" parTransId="{4E238847-2D4F-458D-8CE4-E4E4683BEB89}" sibTransId="{C3F28977-7BE5-4A74-A6CE-B66F98E04770}"/>
    <dgm:cxn modelId="{CD93CA1D-271F-4E44-B5A1-EC3454BA0F5F}" type="presOf" srcId="{F256A1CE-DC99-4050-BF6B-A5C13B615488}" destId="{6484B394-2611-4F7D-BA89-84C3AD91A5E9}" srcOrd="0" destOrd="0" presId="urn:microsoft.com/office/officeart/2008/layout/RadialCluster"/>
    <dgm:cxn modelId="{0BB2471C-84F5-42E7-8509-504E6BB76F32}" srcId="{399D7FD5-3556-4991-A803-D1549D50DC46}" destId="{B623DE4E-3262-4187-BD98-14F22834B788}" srcOrd="5" destOrd="0" parTransId="{4AF0F568-A039-4A10-8D31-EA7BD0870EE0}" sibTransId="{5958CFA0-682B-47B3-890F-9AE064A24A14}"/>
    <dgm:cxn modelId="{6927D344-EF64-42C7-B485-D82BDDCD5D8C}" type="presOf" srcId="{CB675379-606F-4478-BB90-17BE22DF8FE0}" destId="{43B7B8B3-2695-470B-BBC8-764ACDA74364}" srcOrd="0" destOrd="0" presId="urn:microsoft.com/office/officeart/2008/layout/RadialCluster"/>
    <dgm:cxn modelId="{9A48FF49-1243-49CC-B19E-959ACC9E80EA}" type="presOf" srcId="{1BCD855B-8692-4D4C-86DC-91FEF88C58BF}" destId="{F70B47F7-1E5A-490D-8CA0-28A38C94C67B}" srcOrd="0" destOrd="0" presId="urn:microsoft.com/office/officeart/2008/layout/RadialCluster"/>
    <dgm:cxn modelId="{969E769B-C7D0-46D3-B216-33237D01FCD6}" type="presOf" srcId="{ECE54DAE-9D9D-4213-91B4-70D68A67FAA4}" destId="{D08D7789-9278-40E5-8E8A-28ADBB429845}" srcOrd="0" destOrd="0" presId="urn:microsoft.com/office/officeart/2008/layout/RadialCluster"/>
    <dgm:cxn modelId="{21E3165F-849E-44D3-B0B2-FD78E09E85D6}" type="presParOf" srcId="{1E9E8A4D-8E71-4532-B15A-C8A345BF4296}" destId="{3992A79F-F16B-4B52-9058-E6ED94F4C58B}" srcOrd="0" destOrd="0" presId="urn:microsoft.com/office/officeart/2008/layout/RadialCluster"/>
    <dgm:cxn modelId="{AD189C38-F328-4370-BA6F-A0DF1D6FEA94}" type="presParOf" srcId="{3992A79F-F16B-4B52-9058-E6ED94F4C58B}" destId="{E86038B8-88BF-4E77-BB42-4ED995B69D94}" srcOrd="0" destOrd="0" presId="urn:microsoft.com/office/officeart/2008/layout/RadialCluster"/>
    <dgm:cxn modelId="{A30B8B56-B7EF-4666-B685-FD9A27BE3A43}" type="presParOf" srcId="{3992A79F-F16B-4B52-9058-E6ED94F4C58B}" destId="{C91E16B6-6739-4F5C-9734-3B55DA3FF514}" srcOrd="1" destOrd="0" presId="urn:microsoft.com/office/officeart/2008/layout/RadialCluster"/>
    <dgm:cxn modelId="{37B2ADF8-BAE9-4727-A038-4280E44C2AD7}" type="presParOf" srcId="{3992A79F-F16B-4B52-9058-E6ED94F4C58B}" destId="{F6A09DC7-533D-447E-8018-B883331D8C6B}" srcOrd="2" destOrd="0" presId="urn:microsoft.com/office/officeart/2008/layout/RadialCluster"/>
    <dgm:cxn modelId="{59FFC945-4118-4AFC-872B-BECA4A5D4FF8}" type="presParOf" srcId="{3992A79F-F16B-4B52-9058-E6ED94F4C58B}" destId="{C93B4840-6E19-46F2-8EB4-8814377117F7}" srcOrd="3" destOrd="0" presId="urn:microsoft.com/office/officeart/2008/layout/RadialCluster"/>
    <dgm:cxn modelId="{234ED6D8-8565-419E-89CE-7D5D2AE15978}" type="presParOf" srcId="{3992A79F-F16B-4B52-9058-E6ED94F4C58B}" destId="{D08D7789-9278-40E5-8E8A-28ADBB429845}" srcOrd="4" destOrd="0" presId="urn:microsoft.com/office/officeart/2008/layout/RadialCluster"/>
    <dgm:cxn modelId="{5CB83AD0-A21E-4BBD-BA6C-9D1F5C9E82F4}" type="presParOf" srcId="{3992A79F-F16B-4B52-9058-E6ED94F4C58B}" destId="{CF2E7719-7CD6-45B8-A988-30678C7EDE84}" srcOrd="5" destOrd="0" presId="urn:microsoft.com/office/officeart/2008/layout/RadialCluster"/>
    <dgm:cxn modelId="{AF8E3531-2944-4962-94D2-8A337EBD4219}" type="presParOf" srcId="{3992A79F-F16B-4B52-9058-E6ED94F4C58B}" destId="{43B7B8B3-2695-470B-BBC8-764ACDA74364}" srcOrd="6" destOrd="0" presId="urn:microsoft.com/office/officeart/2008/layout/RadialCluster"/>
    <dgm:cxn modelId="{36C98FBF-2EC4-47E0-843E-1EBC0F336C64}" type="presParOf" srcId="{3992A79F-F16B-4B52-9058-E6ED94F4C58B}" destId="{22D3CAB4-D4AA-43CB-805E-1D507605FFA4}" srcOrd="7" destOrd="0" presId="urn:microsoft.com/office/officeart/2008/layout/RadialCluster"/>
    <dgm:cxn modelId="{C7C5DCC8-DC3D-4AC3-A748-2F16A9063905}" type="presParOf" srcId="{3992A79F-F16B-4B52-9058-E6ED94F4C58B}" destId="{6484B394-2611-4F7D-BA89-84C3AD91A5E9}" srcOrd="8" destOrd="0" presId="urn:microsoft.com/office/officeart/2008/layout/RadialCluster"/>
    <dgm:cxn modelId="{6F4426B2-4EC4-4BCA-A4DE-E684B8F4D322}" type="presParOf" srcId="{3992A79F-F16B-4B52-9058-E6ED94F4C58B}" destId="{F70B47F7-1E5A-490D-8CA0-28A38C94C67B}" srcOrd="9" destOrd="0" presId="urn:microsoft.com/office/officeart/2008/layout/RadialCluster"/>
    <dgm:cxn modelId="{30B333E1-0168-451B-B041-9630CFEE6AAC}" type="presParOf" srcId="{3992A79F-F16B-4B52-9058-E6ED94F4C58B}" destId="{D2DB4510-10BF-4C9B-975F-1B98A2C33CEF}" srcOrd="10" destOrd="0" presId="urn:microsoft.com/office/officeart/2008/layout/RadialCluster"/>
    <dgm:cxn modelId="{6BB48EAB-FC68-4ECA-805F-BFE6969177CD}" type="presParOf" srcId="{3992A79F-F16B-4B52-9058-E6ED94F4C58B}" destId="{0F1B2B47-E212-4B61-A2C2-31F07BB3DB5C}" srcOrd="11" destOrd="0" presId="urn:microsoft.com/office/officeart/2008/layout/RadialCluster"/>
    <dgm:cxn modelId="{CE143B49-21DC-495C-8E3B-4B935B50F5E8}" type="presParOf" srcId="{3992A79F-F16B-4B52-9058-E6ED94F4C58B}" destId="{D8744FA4-6406-463B-95CD-D86F05B3C27B}" srcOrd="12" destOrd="0" presId="urn:microsoft.com/office/officeart/2008/layout/RadialCluster"/>
    <dgm:cxn modelId="{EAAC4EBD-E2ED-4A42-B75E-BD20D442266E}" type="presParOf" srcId="{3992A79F-F16B-4B52-9058-E6ED94F4C58B}" destId="{66C33C2A-7CB4-49AC-AC9E-0B08F1034175}" srcOrd="13" destOrd="0" presId="urn:microsoft.com/office/officeart/2008/layout/RadialCluster"/>
    <dgm:cxn modelId="{A453ED6A-4F7D-47D1-813F-E82C2841E4F1}" type="presParOf" srcId="{3992A79F-F16B-4B52-9058-E6ED94F4C58B}" destId="{C452F26E-08B3-4FA6-BA0F-6714AA2CB03B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976CE7-353D-4C40-8DC0-B1D571A580C9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0372758-709B-467A-8458-765480895335}">
      <dgm:prSet phldrT="[Texto]" custT="1"/>
      <dgm:spPr/>
      <dgm:t>
        <a:bodyPr/>
        <a:lstStyle/>
        <a:p>
          <a:r>
            <a:rPr lang="es-ES" sz="1600" dirty="0" smtClean="0"/>
            <a:t>¿Todos?</a:t>
          </a:r>
          <a:endParaRPr lang="es-ES" sz="1600" dirty="0"/>
        </a:p>
      </dgm:t>
    </dgm:pt>
    <dgm:pt modelId="{DF62847D-07AA-4B3B-A5E9-DBB644CF6FD7}" type="parTrans" cxnId="{5F4A3373-8E45-475C-96E2-A5B7EFE8DCAE}">
      <dgm:prSet/>
      <dgm:spPr/>
      <dgm:t>
        <a:bodyPr/>
        <a:lstStyle/>
        <a:p>
          <a:endParaRPr lang="es-ES" sz="2400"/>
        </a:p>
      </dgm:t>
    </dgm:pt>
    <dgm:pt modelId="{D55F40E1-5C7A-431A-9A28-4B6C29C3B85D}" type="sibTrans" cxnId="{5F4A3373-8E45-475C-96E2-A5B7EFE8DCAE}">
      <dgm:prSet/>
      <dgm:spPr/>
      <dgm:t>
        <a:bodyPr/>
        <a:lstStyle/>
        <a:p>
          <a:endParaRPr lang="es-ES" sz="2400"/>
        </a:p>
      </dgm:t>
    </dgm:pt>
    <dgm:pt modelId="{73C90D1B-CC3A-43A9-99BA-FE83472A6F70}">
      <dgm:prSet phldrT="[Texto]" custT="1"/>
      <dgm:spPr/>
      <dgm:t>
        <a:bodyPr/>
        <a:lstStyle/>
        <a:p>
          <a:r>
            <a:rPr lang="es-ES" sz="1800" dirty="0" smtClean="0"/>
            <a:t>Profesores</a:t>
          </a:r>
          <a:endParaRPr lang="es-ES" sz="1800" dirty="0"/>
        </a:p>
      </dgm:t>
    </dgm:pt>
    <dgm:pt modelId="{B829A72A-B747-48B4-9210-FD0B1DAC0CB9}" type="parTrans" cxnId="{0D79599E-2976-4112-A8D0-688EBEB76466}">
      <dgm:prSet/>
      <dgm:spPr/>
      <dgm:t>
        <a:bodyPr/>
        <a:lstStyle/>
        <a:p>
          <a:endParaRPr lang="es-ES" sz="2400"/>
        </a:p>
      </dgm:t>
    </dgm:pt>
    <dgm:pt modelId="{2639D9E1-F6E9-41FD-9C9D-E3B27FAE513B}" type="sibTrans" cxnId="{0D79599E-2976-4112-A8D0-688EBEB76466}">
      <dgm:prSet/>
      <dgm:spPr/>
      <dgm:t>
        <a:bodyPr/>
        <a:lstStyle/>
        <a:p>
          <a:endParaRPr lang="es-ES" sz="2400"/>
        </a:p>
      </dgm:t>
    </dgm:pt>
    <dgm:pt modelId="{3307FBC1-79CE-4FB7-B0AF-9045CCACEE20}">
      <dgm:prSet phldrT="[Texto]" custT="1"/>
      <dgm:spPr/>
      <dgm:t>
        <a:bodyPr/>
        <a:lstStyle/>
        <a:p>
          <a:r>
            <a:rPr lang="es-ES" sz="1400" dirty="0" smtClean="0"/>
            <a:t>Profesores de formación vial</a:t>
          </a:r>
          <a:endParaRPr lang="es-ES" sz="1400" dirty="0"/>
        </a:p>
      </dgm:t>
    </dgm:pt>
    <dgm:pt modelId="{22C493D1-794B-484E-9CC0-BBB59A88C19E}" type="parTrans" cxnId="{7F4D42DC-A14C-4784-9BAC-0F198472E4A0}">
      <dgm:prSet/>
      <dgm:spPr/>
      <dgm:t>
        <a:bodyPr/>
        <a:lstStyle/>
        <a:p>
          <a:endParaRPr lang="es-ES" sz="2400"/>
        </a:p>
      </dgm:t>
    </dgm:pt>
    <dgm:pt modelId="{33032D2F-16DF-4B6B-ADA9-7CD57A5A4279}" type="sibTrans" cxnId="{7F4D42DC-A14C-4784-9BAC-0F198472E4A0}">
      <dgm:prSet/>
      <dgm:spPr/>
      <dgm:t>
        <a:bodyPr/>
        <a:lstStyle/>
        <a:p>
          <a:endParaRPr lang="es-ES" sz="2400"/>
        </a:p>
      </dgm:t>
    </dgm:pt>
    <dgm:pt modelId="{F0DD5340-B5F5-4A54-93C2-14A1EFB976B7}">
      <dgm:prSet phldrT="[Texto]" custT="1"/>
      <dgm:spPr/>
      <dgm:t>
        <a:bodyPr/>
        <a:lstStyle/>
        <a:p>
          <a:r>
            <a:rPr lang="es-ES" sz="1800" dirty="0" smtClean="0"/>
            <a:t>Policías</a:t>
          </a:r>
          <a:endParaRPr lang="es-ES" sz="1800" dirty="0"/>
        </a:p>
      </dgm:t>
    </dgm:pt>
    <dgm:pt modelId="{7F16A566-14DC-41BD-B69F-C5A2422FB51F}" type="parTrans" cxnId="{FCE7123B-8476-44A3-99FD-C1FC71B087D4}">
      <dgm:prSet/>
      <dgm:spPr/>
      <dgm:t>
        <a:bodyPr/>
        <a:lstStyle/>
        <a:p>
          <a:endParaRPr lang="es-ES" sz="2400"/>
        </a:p>
      </dgm:t>
    </dgm:pt>
    <dgm:pt modelId="{6033D56D-52F6-4FE9-86A4-20E49C23A787}" type="sibTrans" cxnId="{FCE7123B-8476-44A3-99FD-C1FC71B087D4}">
      <dgm:prSet/>
      <dgm:spPr/>
      <dgm:t>
        <a:bodyPr/>
        <a:lstStyle/>
        <a:p>
          <a:endParaRPr lang="es-ES" sz="2400"/>
        </a:p>
      </dgm:t>
    </dgm:pt>
    <dgm:pt modelId="{79EB8A3C-540F-4C78-AA4B-629CD089306D}">
      <dgm:prSet phldrT="[Texto]" custT="1"/>
      <dgm:spPr/>
      <dgm:t>
        <a:bodyPr/>
        <a:lstStyle/>
        <a:p>
          <a:r>
            <a:rPr lang="es-ES" sz="1800" dirty="0" smtClean="0"/>
            <a:t>Educadores</a:t>
          </a:r>
          <a:endParaRPr lang="es-ES" sz="1800" dirty="0"/>
        </a:p>
      </dgm:t>
    </dgm:pt>
    <dgm:pt modelId="{5A720CA0-332C-4271-BFDA-06E9552163BD}" type="parTrans" cxnId="{1293EE25-D5F7-472C-8073-6F0409BB3A47}">
      <dgm:prSet/>
      <dgm:spPr/>
      <dgm:t>
        <a:bodyPr/>
        <a:lstStyle/>
        <a:p>
          <a:endParaRPr lang="es-ES" sz="2400"/>
        </a:p>
      </dgm:t>
    </dgm:pt>
    <dgm:pt modelId="{86621615-4A87-436C-A526-CA07630AC813}" type="sibTrans" cxnId="{1293EE25-D5F7-472C-8073-6F0409BB3A47}">
      <dgm:prSet/>
      <dgm:spPr/>
      <dgm:t>
        <a:bodyPr/>
        <a:lstStyle/>
        <a:p>
          <a:endParaRPr lang="es-ES" sz="2400"/>
        </a:p>
      </dgm:t>
    </dgm:pt>
    <dgm:pt modelId="{0BAFAE79-02CC-435D-9FA2-1A6241018EA5}" type="pres">
      <dgm:prSet presAssocID="{69976CE7-353D-4C40-8DC0-B1D571A580C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8210B70-7D1A-43A7-9C59-AA1F0EB4D4CA}" type="pres">
      <dgm:prSet presAssocID="{69976CE7-353D-4C40-8DC0-B1D571A580C9}" presName="matrix" presStyleCnt="0"/>
      <dgm:spPr/>
    </dgm:pt>
    <dgm:pt modelId="{D2326474-0D83-444D-BDC9-085A7F652E14}" type="pres">
      <dgm:prSet presAssocID="{69976CE7-353D-4C40-8DC0-B1D571A580C9}" presName="tile1" presStyleLbl="node1" presStyleIdx="0" presStyleCnt="4" custLinFactNeighborX="-10185" custLinFactNeighborY="0"/>
      <dgm:spPr/>
      <dgm:t>
        <a:bodyPr/>
        <a:lstStyle/>
        <a:p>
          <a:endParaRPr lang="es-ES"/>
        </a:p>
      </dgm:t>
    </dgm:pt>
    <dgm:pt modelId="{6FC07D06-485E-4C82-A7D0-C0B5BDF2866F}" type="pres">
      <dgm:prSet presAssocID="{69976CE7-353D-4C40-8DC0-B1D571A580C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C8C6E8-1338-4D08-BC9E-294372D91DF8}" type="pres">
      <dgm:prSet presAssocID="{69976CE7-353D-4C40-8DC0-B1D571A580C9}" presName="tile2" presStyleLbl="node1" presStyleIdx="1" presStyleCnt="4" custLinFactNeighborX="2646" custLinFactNeighborY="0"/>
      <dgm:spPr/>
      <dgm:t>
        <a:bodyPr/>
        <a:lstStyle/>
        <a:p>
          <a:endParaRPr lang="es-ES"/>
        </a:p>
      </dgm:t>
    </dgm:pt>
    <dgm:pt modelId="{3E5C367E-5472-42B2-AA9A-ED5090E45C56}" type="pres">
      <dgm:prSet presAssocID="{69976CE7-353D-4C40-8DC0-B1D571A580C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FA06D2-5155-49B7-8D96-F9E92557BF08}" type="pres">
      <dgm:prSet presAssocID="{69976CE7-353D-4C40-8DC0-B1D571A580C9}" presName="tile3" presStyleLbl="node1" presStyleIdx="2" presStyleCnt="4"/>
      <dgm:spPr/>
      <dgm:t>
        <a:bodyPr/>
        <a:lstStyle/>
        <a:p>
          <a:endParaRPr lang="es-ES"/>
        </a:p>
      </dgm:t>
    </dgm:pt>
    <dgm:pt modelId="{00191A43-5F2D-4422-8D6D-268A715768E7}" type="pres">
      <dgm:prSet presAssocID="{69976CE7-353D-4C40-8DC0-B1D571A580C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83B056-5B02-42A0-AD74-7B9F2C81FEE5}" type="pres">
      <dgm:prSet presAssocID="{69976CE7-353D-4C40-8DC0-B1D571A580C9}" presName="tile4" presStyleLbl="node1" presStyleIdx="3" presStyleCnt="4"/>
      <dgm:spPr/>
      <dgm:t>
        <a:bodyPr/>
        <a:lstStyle/>
        <a:p>
          <a:endParaRPr lang="es-ES"/>
        </a:p>
      </dgm:t>
    </dgm:pt>
    <dgm:pt modelId="{E1C23A66-AEE6-4B10-B5AF-FEF519DEC54E}" type="pres">
      <dgm:prSet presAssocID="{69976CE7-353D-4C40-8DC0-B1D571A580C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FFC43E-F6CF-421E-B4CC-F06EFB5C148A}" type="pres">
      <dgm:prSet presAssocID="{69976CE7-353D-4C40-8DC0-B1D571A580C9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2840179A-E3E0-4823-A85F-26489F9B310C}" type="presOf" srcId="{F0DD5340-B5F5-4A54-93C2-14A1EFB976B7}" destId="{00191A43-5F2D-4422-8D6D-268A715768E7}" srcOrd="1" destOrd="0" presId="urn:microsoft.com/office/officeart/2005/8/layout/matrix1"/>
    <dgm:cxn modelId="{1293EE25-D5F7-472C-8073-6F0409BB3A47}" srcId="{C0372758-709B-467A-8458-765480895335}" destId="{79EB8A3C-540F-4C78-AA4B-629CD089306D}" srcOrd="3" destOrd="0" parTransId="{5A720CA0-332C-4271-BFDA-06E9552163BD}" sibTransId="{86621615-4A87-436C-A526-CA07630AC813}"/>
    <dgm:cxn modelId="{FCE7123B-8476-44A3-99FD-C1FC71B087D4}" srcId="{C0372758-709B-467A-8458-765480895335}" destId="{F0DD5340-B5F5-4A54-93C2-14A1EFB976B7}" srcOrd="2" destOrd="0" parTransId="{7F16A566-14DC-41BD-B69F-C5A2422FB51F}" sibTransId="{6033D56D-52F6-4FE9-86A4-20E49C23A787}"/>
    <dgm:cxn modelId="{D1D1B709-5C40-4310-A197-85DBC50B441A}" type="presOf" srcId="{79EB8A3C-540F-4C78-AA4B-629CD089306D}" destId="{E1C23A66-AEE6-4B10-B5AF-FEF519DEC54E}" srcOrd="1" destOrd="0" presId="urn:microsoft.com/office/officeart/2005/8/layout/matrix1"/>
    <dgm:cxn modelId="{0D79599E-2976-4112-A8D0-688EBEB76466}" srcId="{C0372758-709B-467A-8458-765480895335}" destId="{73C90D1B-CC3A-43A9-99BA-FE83472A6F70}" srcOrd="0" destOrd="0" parTransId="{B829A72A-B747-48B4-9210-FD0B1DAC0CB9}" sibTransId="{2639D9E1-F6E9-41FD-9C9D-E3B27FAE513B}"/>
    <dgm:cxn modelId="{5F4A3373-8E45-475C-96E2-A5B7EFE8DCAE}" srcId="{69976CE7-353D-4C40-8DC0-B1D571A580C9}" destId="{C0372758-709B-467A-8458-765480895335}" srcOrd="0" destOrd="0" parTransId="{DF62847D-07AA-4B3B-A5E9-DBB644CF6FD7}" sibTransId="{D55F40E1-5C7A-431A-9A28-4B6C29C3B85D}"/>
    <dgm:cxn modelId="{AB2ABEB8-AC68-4C71-8F09-0406F35E8514}" type="presOf" srcId="{C0372758-709B-467A-8458-765480895335}" destId="{09FFC43E-F6CF-421E-B4CC-F06EFB5C148A}" srcOrd="0" destOrd="0" presId="urn:microsoft.com/office/officeart/2005/8/layout/matrix1"/>
    <dgm:cxn modelId="{7F4D42DC-A14C-4784-9BAC-0F198472E4A0}" srcId="{C0372758-709B-467A-8458-765480895335}" destId="{3307FBC1-79CE-4FB7-B0AF-9045CCACEE20}" srcOrd="1" destOrd="0" parTransId="{22C493D1-794B-484E-9CC0-BBB59A88C19E}" sibTransId="{33032D2F-16DF-4B6B-ADA9-7CD57A5A4279}"/>
    <dgm:cxn modelId="{9EE48758-C01D-4FF3-A0CE-F815FA0AC58F}" type="presOf" srcId="{3307FBC1-79CE-4FB7-B0AF-9045CCACEE20}" destId="{3E5C367E-5472-42B2-AA9A-ED5090E45C56}" srcOrd="1" destOrd="0" presId="urn:microsoft.com/office/officeart/2005/8/layout/matrix1"/>
    <dgm:cxn modelId="{B365337D-31CF-4C8E-9DAB-96CFCEE93C64}" type="presOf" srcId="{3307FBC1-79CE-4FB7-B0AF-9045CCACEE20}" destId="{70C8C6E8-1338-4D08-BC9E-294372D91DF8}" srcOrd="0" destOrd="0" presId="urn:microsoft.com/office/officeart/2005/8/layout/matrix1"/>
    <dgm:cxn modelId="{75C26A8D-22E0-4D77-8DBA-82E97F3E89E0}" type="presOf" srcId="{69976CE7-353D-4C40-8DC0-B1D571A580C9}" destId="{0BAFAE79-02CC-435D-9FA2-1A6241018EA5}" srcOrd="0" destOrd="0" presId="urn:microsoft.com/office/officeart/2005/8/layout/matrix1"/>
    <dgm:cxn modelId="{F2C75EC4-8043-46B4-966D-0FDC0CED4E64}" type="presOf" srcId="{73C90D1B-CC3A-43A9-99BA-FE83472A6F70}" destId="{6FC07D06-485E-4C82-A7D0-C0B5BDF2866F}" srcOrd="1" destOrd="0" presId="urn:microsoft.com/office/officeart/2005/8/layout/matrix1"/>
    <dgm:cxn modelId="{B56E2A38-0CA5-4FD2-ACD7-48E92CCDDD3C}" type="presOf" srcId="{F0DD5340-B5F5-4A54-93C2-14A1EFB976B7}" destId="{84FA06D2-5155-49B7-8D96-F9E92557BF08}" srcOrd="0" destOrd="0" presId="urn:microsoft.com/office/officeart/2005/8/layout/matrix1"/>
    <dgm:cxn modelId="{599A2071-D912-4B1F-BD5D-B412F302E65D}" type="presOf" srcId="{73C90D1B-CC3A-43A9-99BA-FE83472A6F70}" destId="{D2326474-0D83-444D-BDC9-085A7F652E14}" srcOrd="0" destOrd="0" presId="urn:microsoft.com/office/officeart/2005/8/layout/matrix1"/>
    <dgm:cxn modelId="{40ABBD4B-B2FD-4091-9751-14D9975A6D3A}" type="presOf" srcId="{79EB8A3C-540F-4C78-AA4B-629CD089306D}" destId="{C483B056-5B02-42A0-AD74-7B9F2C81FEE5}" srcOrd="0" destOrd="0" presId="urn:microsoft.com/office/officeart/2005/8/layout/matrix1"/>
    <dgm:cxn modelId="{D69A54AE-4AFB-4812-994F-1CC57692FD3D}" type="presParOf" srcId="{0BAFAE79-02CC-435D-9FA2-1A6241018EA5}" destId="{48210B70-7D1A-43A7-9C59-AA1F0EB4D4CA}" srcOrd="0" destOrd="0" presId="urn:microsoft.com/office/officeart/2005/8/layout/matrix1"/>
    <dgm:cxn modelId="{8B7B1E5F-75A0-4F8F-BB3F-2DFB9C73C1CF}" type="presParOf" srcId="{48210B70-7D1A-43A7-9C59-AA1F0EB4D4CA}" destId="{D2326474-0D83-444D-BDC9-085A7F652E14}" srcOrd="0" destOrd="0" presId="urn:microsoft.com/office/officeart/2005/8/layout/matrix1"/>
    <dgm:cxn modelId="{F9A071D9-D776-4329-8332-E70B028CEC40}" type="presParOf" srcId="{48210B70-7D1A-43A7-9C59-AA1F0EB4D4CA}" destId="{6FC07D06-485E-4C82-A7D0-C0B5BDF2866F}" srcOrd="1" destOrd="0" presId="urn:microsoft.com/office/officeart/2005/8/layout/matrix1"/>
    <dgm:cxn modelId="{9654F053-47EB-4A47-97A0-8DAD57C418C7}" type="presParOf" srcId="{48210B70-7D1A-43A7-9C59-AA1F0EB4D4CA}" destId="{70C8C6E8-1338-4D08-BC9E-294372D91DF8}" srcOrd="2" destOrd="0" presId="urn:microsoft.com/office/officeart/2005/8/layout/matrix1"/>
    <dgm:cxn modelId="{25E87445-B3D9-42C5-84EA-8F8A39AFAE87}" type="presParOf" srcId="{48210B70-7D1A-43A7-9C59-AA1F0EB4D4CA}" destId="{3E5C367E-5472-42B2-AA9A-ED5090E45C56}" srcOrd="3" destOrd="0" presId="urn:microsoft.com/office/officeart/2005/8/layout/matrix1"/>
    <dgm:cxn modelId="{0FF14732-28FF-4A8B-90F8-2CD00AE4F51D}" type="presParOf" srcId="{48210B70-7D1A-43A7-9C59-AA1F0EB4D4CA}" destId="{84FA06D2-5155-49B7-8D96-F9E92557BF08}" srcOrd="4" destOrd="0" presId="urn:microsoft.com/office/officeart/2005/8/layout/matrix1"/>
    <dgm:cxn modelId="{CE42FA9E-782F-4B39-A0DD-1628C1343EA0}" type="presParOf" srcId="{48210B70-7D1A-43A7-9C59-AA1F0EB4D4CA}" destId="{00191A43-5F2D-4422-8D6D-268A715768E7}" srcOrd="5" destOrd="0" presId="urn:microsoft.com/office/officeart/2005/8/layout/matrix1"/>
    <dgm:cxn modelId="{D1297789-0010-4D88-B54A-13F9CA6A7ECC}" type="presParOf" srcId="{48210B70-7D1A-43A7-9C59-AA1F0EB4D4CA}" destId="{C483B056-5B02-42A0-AD74-7B9F2C81FEE5}" srcOrd="6" destOrd="0" presId="urn:microsoft.com/office/officeart/2005/8/layout/matrix1"/>
    <dgm:cxn modelId="{988ACCB5-E240-4A48-BC87-424C4D110201}" type="presParOf" srcId="{48210B70-7D1A-43A7-9C59-AA1F0EB4D4CA}" destId="{E1C23A66-AEE6-4B10-B5AF-FEF519DEC54E}" srcOrd="7" destOrd="0" presId="urn:microsoft.com/office/officeart/2005/8/layout/matrix1"/>
    <dgm:cxn modelId="{CE3FD45B-8942-4160-9362-6661423CD8B2}" type="presParOf" srcId="{0BAFAE79-02CC-435D-9FA2-1A6241018EA5}" destId="{09FFC43E-F6CF-421E-B4CC-F06EFB5C148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976CE7-353D-4C40-8DC0-B1D571A580C9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0372758-709B-467A-8458-765480895335}">
      <dgm:prSet phldrT="[Texto]" custT="1"/>
      <dgm:spPr/>
      <dgm:t>
        <a:bodyPr/>
        <a:lstStyle/>
        <a:p>
          <a:r>
            <a:rPr lang="es-ES" sz="2000" dirty="0" smtClean="0"/>
            <a:t>¿Todos?</a:t>
          </a:r>
          <a:endParaRPr lang="es-ES" sz="2000" dirty="0"/>
        </a:p>
      </dgm:t>
    </dgm:pt>
    <dgm:pt modelId="{DF62847D-07AA-4B3B-A5E9-DBB644CF6FD7}" type="parTrans" cxnId="{5F4A3373-8E45-475C-96E2-A5B7EFE8DCAE}">
      <dgm:prSet/>
      <dgm:spPr/>
      <dgm:t>
        <a:bodyPr/>
        <a:lstStyle/>
        <a:p>
          <a:endParaRPr lang="es-ES" sz="3200"/>
        </a:p>
      </dgm:t>
    </dgm:pt>
    <dgm:pt modelId="{D55F40E1-5C7A-431A-9A28-4B6C29C3B85D}" type="sibTrans" cxnId="{5F4A3373-8E45-475C-96E2-A5B7EFE8DCAE}">
      <dgm:prSet/>
      <dgm:spPr/>
      <dgm:t>
        <a:bodyPr/>
        <a:lstStyle/>
        <a:p>
          <a:endParaRPr lang="es-ES" sz="3200"/>
        </a:p>
      </dgm:t>
    </dgm:pt>
    <dgm:pt modelId="{3307FBC1-79CE-4FB7-B0AF-9045CCACEE20}">
      <dgm:prSet phldrT="[Texto]" custT="1"/>
      <dgm:spPr/>
      <dgm:t>
        <a:bodyPr/>
        <a:lstStyle/>
        <a:p>
          <a:r>
            <a:rPr lang="es-ES" sz="1800" dirty="0" smtClean="0"/>
            <a:t>Profesores de formación vial</a:t>
          </a:r>
          <a:endParaRPr lang="es-ES" sz="1800" dirty="0"/>
        </a:p>
      </dgm:t>
    </dgm:pt>
    <dgm:pt modelId="{22C493D1-794B-484E-9CC0-BBB59A88C19E}" type="parTrans" cxnId="{7F4D42DC-A14C-4784-9BAC-0F198472E4A0}">
      <dgm:prSet/>
      <dgm:spPr/>
      <dgm:t>
        <a:bodyPr/>
        <a:lstStyle/>
        <a:p>
          <a:endParaRPr lang="es-ES" sz="3200"/>
        </a:p>
      </dgm:t>
    </dgm:pt>
    <dgm:pt modelId="{33032D2F-16DF-4B6B-ADA9-7CD57A5A4279}" type="sibTrans" cxnId="{7F4D42DC-A14C-4784-9BAC-0F198472E4A0}">
      <dgm:prSet/>
      <dgm:spPr/>
      <dgm:t>
        <a:bodyPr/>
        <a:lstStyle/>
        <a:p>
          <a:endParaRPr lang="es-ES" sz="3200"/>
        </a:p>
      </dgm:t>
    </dgm:pt>
    <dgm:pt modelId="{79EB8A3C-540F-4C78-AA4B-629CD089306D}">
      <dgm:prSet phldrT="[Texto]"/>
      <dgm:spPr/>
      <dgm:t>
        <a:bodyPr/>
        <a:lstStyle/>
        <a:p>
          <a:endParaRPr lang="es-ES" sz="2400"/>
        </a:p>
      </dgm:t>
    </dgm:pt>
    <dgm:pt modelId="{5A720CA0-332C-4271-BFDA-06E9552163BD}" type="parTrans" cxnId="{1293EE25-D5F7-472C-8073-6F0409BB3A47}">
      <dgm:prSet/>
      <dgm:spPr/>
      <dgm:t>
        <a:bodyPr/>
        <a:lstStyle/>
        <a:p>
          <a:endParaRPr lang="es-ES" sz="3200"/>
        </a:p>
      </dgm:t>
    </dgm:pt>
    <dgm:pt modelId="{86621615-4A87-436C-A526-CA07630AC813}" type="sibTrans" cxnId="{1293EE25-D5F7-472C-8073-6F0409BB3A47}">
      <dgm:prSet/>
      <dgm:spPr/>
      <dgm:t>
        <a:bodyPr/>
        <a:lstStyle/>
        <a:p>
          <a:endParaRPr lang="es-ES" sz="3200"/>
        </a:p>
      </dgm:t>
    </dgm:pt>
    <dgm:pt modelId="{5985B5F7-5065-411E-876C-DB1FF27F282C}">
      <dgm:prSet custT="1"/>
      <dgm:spPr/>
      <dgm:t>
        <a:bodyPr/>
        <a:lstStyle/>
        <a:p>
          <a:r>
            <a:rPr lang="es-ES" sz="2000" dirty="0" smtClean="0"/>
            <a:t>Educadores</a:t>
          </a:r>
          <a:endParaRPr lang="es-ES" sz="2000" dirty="0"/>
        </a:p>
      </dgm:t>
    </dgm:pt>
    <dgm:pt modelId="{ADF96757-444F-4A4A-810F-AE1FBA92EA95}" type="parTrans" cxnId="{550AC8AB-026F-46FB-B395-4856AA8DFC0B}">
      <dgm:prSet/>
      <dgm:spPr/>
      <dgm:t>
        <a:bodyPr/>
        <a:lstStyle/>
        <a:p>
          <a:endParaRPr lang="es-ES" sz="3200"/>
        </a:p>
      </dgm:t>
    </dgm:pt>
    <dgm:pt modelId="{17214720-B945-4751-850D-B3EAF152DFE4}" type="sibTrans" cxnId="{550AC8AB-026F-46FB-B395-4856AA8DFC0B}">
      <dgm:prSet/>
      <dgm:spPr/>
      <dgm:t>
        <a:bodyPr/>
        <a:lstStyle/>
        <a:p>
          <a:endParaRPr lang="es-ES" sz="3200"/>
        </a:p>
      </dgm:t>
    </dgm:pt>
    <dgm:pt modelId="{3F2FAFB2-9A26-44FD-B0E2-98D6380F687E}">
      <dgm:prSet custT="1"/>
      <dgm:spPr/>
      <dgm:t>
        <a:bodyPr/>
        <a:lstStyle/>
        <a:p>
          <a:r>
            <a:rPr lang="es-ES" sz="2000" dirty="0" smtClean="0"/>
            <a:t>Profesores</a:t>
          </a:r>
          <a:endParaRPr lang="es-ES" sz="2000" dirty="0"/>
        </a:p>
      </dgm:t>
    </dgm:pt>
    <dgm:pt modelId="{30E67F7C-5341-4B1C-87A3-FE571B5DC8A3}" type="parTrans" cxnId="{09D9EE78-FE78-469B-8DC3-C417080A1C87}">
      <dgm:prSet/>
      <dgm:spPr/>
      <dgm:t>
        <a:bodyPr/>
        <a:lstStyle/>
        <a:p>
          <a:endParaRPr lang="es-ES" sz="3200"/>
        </a:p>
      </dgm:t>
    </dgm:pt>
    <dgm:pt modelId="{7A878D59-6F6B-4DE6-B569-E621C45AEA05}" type="sibTrans" cxnId="{09D9EE78-FE78-469B-8DC3-C417080A1C87}">
      <dgm:prSet/>
      <dgm:spPr/>
      <dgm:t>
        <a:bodyPr/>
        <a:lstStyle/>
        <a:p>
          <a:endParaRPr lang="es-ES" sz="3200"/>
        </a:p>
      </dgm:t>
    </dgm:pt>
    <dgm:pt modelId="{31ECFA59-BBA8-4429-A2EA-F868949C4B52}">
      <dgm:prSet custT="1"/>
      <dgm:spPr/>
      <dgm:t>
        <a:bodyPr/>
        <a:lstStyle/>
        <a:p>
          <a:r>
            <a:rPr lang="es-ES" sz="2000" dirty="0" smtClean="0"/>
            <a:t>Policías</a:t>
          </a:r>
          <a:endParaRPr lang="es-ES" sz="2000" dirty="0"/>
        </a:p>
      </dgm:t>
    </dgm:pt>
    <dgm:pt modelId="{C20BC84F-202B-4FA0-A956-F405B1CE2B01}" type="parTrans" cxnId="{BFC45EB3-7D1F-4C49-ADF0-E13903700163}">
      <dgm:prSet/>
      <dgm:spPr/>
      <dgm:t>
        <a:bodyPr/>
        <a:lstStyle/>
        <a:p>
          <a:endParaRPr lang="es-ES" sz="3200"/>
        </a:p>
      </dgm:t>
    </dgm:pt>
    <dgm:pt modelId="{C48F5268-068A-4105-AD0E-950401F5C6CE}" type="sibTrans" cxnId="{BFC45EB3-7D1F-4C49-ADF0-E13903700163}">
      <dgm:prSet/>
      <dgm:spPr/>
      <dgm:t>
        <a:bodyPr/>
        <a:lstStyle/>
        <a:p>
          <a:endParaRPr lang="es-ES" sz="3200"/>
        </a:p>
      </dgm:t>
    </dgm:pt>
    <dgm:pt modelId="{0BAFAE79-02CC-435D-9FA2-1A6241018EA5}" type="pres">
      <dgm:prSet presAssocID="{69976CE7-353D-4C40-8DC0-B1D571A580C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8210B70-7D1A-43A7-9C59-AA1F0EB4D4CA}" type="pres">
      <dgm:prSet presAssocID="{69976CE7-353D-4C40-8DC0-B1D571A580C9}" presName="matrix" presStyleCnt="0"/>
      <dgm:spPr/>
    </dgm:pt>
    <dgm:pt modelId="{D2326474-0D83-444D-BDC9-085A7F652E14}" type="pres">
      <dgm:prSet presAssocID="{69976CE7-353D-4C40-8DC0-B1D571A580C9}" presName="tile1" presStyleLbl="node1" presStyleIdx="0" presStyleCnt="4"/>
      <dgm:spPr/>
      <dgm:t>
        <a:bodyPr/>
        <a:lstStyle/>
        <a:p>
          <a:endParaRPr lang="es-ES"/>
        </a:p>
      </dgm:t>
    </dgm:pt>
    <dgm:pt modelId="{6FC07D06-485E-4C82-A7D0-C0B5BDF2866F}" type="pres">
      <dgm:prSet presAssocID="{69976CE7-353D-4C40-8DC0-B1D571A580C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C8C6E8-1338-4D08-BC9E-294372D91DF8}" type="pres">
      <dgm:prSet presAssocID="{69976CE7-353D-4C40-8DC0-B1D571A580C9}" presName="tile2" presStyleLbl="node1" presStyleIdx="1" presStyleCnt="4" custLinFactNeighborY="-9554"/>
      <dgm:spPr/>
      <dgm:t>
        <a:bodyPr/>
        <a:lstStyle/>
        <a:p>
          <a:endParaRPr lang="es-ES"/>
        </a:p>
      </dgm:t>
    </dgm:pt>
    <dgm:pt modelId="{3E5C367E-5472-42B2-AA9A-ED5090E45C56}" type="pres">
      <dgm:prSet presAssocID="{69976CE7-353D-4C40-8DC0-B1D571A580C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FA06D2-5155-49B7-8D96-F9E92557BF08}" type="pres">
      <dgm:prSet presAssocID="{69976CE7-353D-4C40-8DC0-B1D571A580C9}" presName="tile3" presStyleLbl="node1" presStyleIdx="2" presStyleCnt="4"/>
      <dgm:spPr/>
      <dgm:t>
        <a:bodyPr/>
        <a:lstStyle/>
        <a:p>
          <a:endParaRPr lang="es-ES"/>
        </a:p>
      </dgm:t>
    </dgm:pt>
    <dgm:pt modelId="{00191A43-5F2D-4422-8D6D-268A715768E7}" type="pres">
      <dgm:prSet presAssocID="{69976CE7-353D-4C40-8DC0-B1D571A580C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83B056-5B02-42A0-AD74-7B9F2C81FEE5}" type="pres">
      <dgm:prSet presAssocID="{69976CE7-353D-4C40-8DC0-B1D571A580C9}" presName="tile4" presStyleLbl="node1" presStyleIdx="3" presStyleCnt="4"/>
      <dgm:spPr/>
      <dgm:t>
        <a:bodyPr/>
        <a:lstStyle/>
        <a:p>
          <a:endParaRPr lang="es-ES"/>
        </a:p>
      </dgm:t>
    </dgm:pt>
    <dgm:pt modelId="{E1C23A66-AEE6-4B10-B5AF-FEF519DEC54E}" type="pres">
      <dgm:prSet presAssocID="{69976CE7-353D-4C40-8DC0-B1D571A580C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FFC43E-F6CF-421E-B4CC-F06EFB5C148A}" type="pres">
      <dgm:prSet presAssocID="{69976CE7-353D-4C40-8DC0-B1D571A580C9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FF9BA6CE-4610-4374-B9E5-8A41633DF664}" type="presOf" srcId="{3F2FAFB2-9A26-44FD-B0E2-98D6380F687E}" destId="{84FA06D2-5155-49B7-8D96-F9E92557BF08}" srcOrd="0" destOrd="0" presId="urn:microsoft.com/office/officeart/2005/8/layout/matrix1"/>
    <dgm:cxn modelId="{A65F170D-84A6-458E-AE11-4BACE84B19F7}" type="presOf" srcId="{3307FBC1-79CE-4FB7-B0AF-9045CCACEE20}" destId="{6FC07D06-485E-4C82-A7D0-C0B5BDF2866F}" srcOrd="1" destOrd="0" presId="urn:microsoft.com/office/officeart/2005/8/layout/matrix1"/>
    <dgm:cxn modelId="{B76BA2EB-4556-4301-B8E9-093CF8504430}" type="presOf" srcId="{69976CE7-353D-4C40-8DC0-B1D571A580C9}" destId="{0BAFAE79-02CC-435D-9FA2-1A6241018EA5}" srcOrd="0" destOrd="0" presId="urn:microsoft.com/office/officeart/2005/8/layout/matrix1"/>
    <dgm:cxn modelId="{1293EE25-D5F7-472C-8073-6F0409BB3A47}" srcId="{69976CE7-353D-4C40-8DC0-B1D571A580C9}" destId="{79EB8A3C-540F-4C78-AA4B-629CD089306D}" srcOrd="1" destOrd="0" parTransId="{5A720CA0-332C-4271-BFDA-06E9552163BD}" sibTransId="{86621615-4A87-436C-A526-CA07630AC813}"/>
    <dgm:cxn modelId="{550AC8AB-026F-46FB-B395-4856AA8DFC0B}" srcId="{C0372758-709B-467A-8458-765480895335}" destId="{5985B5F7-5065-411E-876C-DB1FF27F282C}" srcOrd="1" destOrd="0" parTransId="{ADF96757-444F-4A4A-810F-AE1FBA92EA95}" sibTransId="{17214720-B945-4751-850D-B3EAF152DFE4}"/>
    <dgm:cxn modelId="{18F87A7C-9F45-4754-996D-A8AD25E428E3}" type="presOf" srcId="{3F2FAFB2-9A26-44FD-B0E2-98D6380F687E}" destId="{00191A43-5F2D-4422-8D6D-268A715768E7}" srcOrd="1" destOrd="0" presId="urn:microsoft.com/office/officeart/2005/8/layout/matrix1"/>
    <dgm:cxn modelId="{8B41BBD2-A7E9-47B3-9C92-2D2836282D08}" type="presOf" srcId="{5985B5F7-5065-411E-876C-DB1FF27F282C}" destId="{3E5C367E-5472-42B2-AA9A-ED5090E45C56}" srcOrd="1" destOrd="0" presId="urn:microsoft.com/office/officeart/2005/8/layout/matrix1"/>
    <dgm:cxn modelId="{76A209F6-05BE-4C0A-8CF0-06B7FA458BF4}" type="presOf" srcId="{31ECFA59-BBA8-4429-A2EA-F868949C4B52}" destId="{E1C23A66-AEE6-4B10-B5AF-FEF519DEC54E}" srcOrd="1" destOrd="0" presId="urn:microsoft.com/office/officeart/2005/8/layout/matrix1"/>
    <dgm:cxn modelId="{09D9EE78-FE78-469B-8DC3-C417080A1C87}" srcId="{C0372758-709B-467A-8458-765480895335}" destId="{3F2FAFB2-9A26-44FD-B0E2-98D6380F687E}" srcOrd="2" destOrd="0" parTransId="{30E67F7C-5341-4B1C-87A3-FE571B5DC8A3}" sibTransId="{7A878D59-6F6B-4DE6-B569-E621C45AEA05}"/>
    <dgm:cxn modelId="{AF40AF8E-718E-42D1-8BE0-4E4EBF9364AC}" type="presOf" srcId="{C0372758-709B-467A-8458-765480895335}" destId="{09FFC43E-F6CF-421E-B4CC-F06EFB5C148A}" srcOrd="0" destOrd="0" presId="urn:microsoft.com/office/officeart/2005/8/layout/matrix1"/>
    <dgm:cxn modelId="{7F4D42DC-A14C-4784-9BAC-0F198472E4A0}" srcId="{C0372758-709B-467A-8458-765480895335}" destId="{3307FBC1-79CE-4FB7-B0AF-9045CCACEE20}" srcOrd="0" destOrd="0" parTransId="{22C493D1-794B-484E-9CC0-BBB59A88C19E}" sibTransId="{33032D2F-16DF-4B6B-ADA9-7CD57A5A4279}"/>
    <dgm:cxn modelId="{BFC45EB3-7D1F-4C49-ADF0-E13903700163}" srcId="{C0372758-709B-467A-8458-765480895335}" destId="{31ECFA59-BBA8-4429-A2EA-F868949C4B52}" srcOrd="3" destOrd="0" parTransId="{C20BC84F-202B-4FA0-A956-F405B1CE2B01}" sibTransId="{C48F5268-068A-4105-AD0E-950401F5C6CE}"/>
    <dgm:cxn modelId="{5F4A3373-8E45-475C-96E2-A5B7EFE8DCAE}" srcId="{69976CE7-353D-4C40-8DC0-B1D571A580C9}" destId="{C0372758-709B-467A-8458-765480895335}" srcOrd="0" destOrd="0" parTransId="{DF62847D-07AA-4B3B-A5E9-DBB644CF6FD7}" sibTransId="{D55F40E1-5C7A-431A-9A28-4B6C29C3B85D}"/>
    <dgm:cxn modelId="{DC4A09E9-11AD-4242-976A-C3A622952956}" type="presOf" srcId="{31ECFA59-BBA8-4429-A2EA-F868949C4B52}" destId="{C483B056-5B02-42A0-AD74-7B9F2C81FEE5}" srcOrd="0" destOrd="0" presId="urn:microsoft.com/office/officeart/2005/8/layout/matrix1"/>
    <dgm:cxn modelId="{846CEBEA-AA6E-44E7-BC41-DCFB61B87986}" type="presOf" srcId="{3307FBC1-79CE-4FB7-B0AF-9045CCACEE20}" destId="{D2326474-0D83-444D-BDC9-085A7F652E14}" srcOrd="0" destOrd="0" presId="urn:microsoft.com/office/officeart/2005/8/layout/matrix1"/>
    <dgm:cxn modelId="{4176026A-21F4-4320-A4EE-D10967780656}" type="presOf" srcId="{5985B5F7-5065-411E-876C-DB1FF27F282C}" destId="{70C8C6E8-1338-4D08-BC9E-294372D91DF8}" srcOrd="0" destOrd="0" presId="urn:microsoft.com/office/officeart/2005/8/layout/matrix1"/>
    <dgm:cxn modelId="{AF94C2EE-5CDF-4D9E-B86F-B068C116D4C5}" type="presParOf" srcId="{0BAFAE79-02CC-435D-9FA2-1A6241018EA5}" destId="{48210B70-7D1A-43A7-9C59-AA1F0EB4D4CA}" srcOrd="0" destOrd="0" presId="urn:microsoft.com/office/officeart/2005/8/layout/matrix1"/>
    <dgm:cxn modelId="{1105E6AD-987A-49AC-B6B2-DD88E99675DA}" type="presParOf" srcId="{48210B70-7D1A-43A7-9C59-AA1F0EB4D4CA}" destId="{D2326474-0D83-444D-BDC9-085A7F652E14}" srcOrd="0" destOrd="0" presId="urn:microsoft.com/office/officeart/2005/8/layout/matrix1"/>
    <dgm:cxn modelId="{720E248A-4624-42DE-9469-CA3A46C84F57}" type="presParOf" srcId="{48210B70-7D1A-43A7-9C59-AA1F0EB4D4CA}" destId="{6FC07D06-485E-4C82-A7D0-C0B5BDF2866F}" srcOrd="1" destOrd="0" presId="urn:microsoft.com/office/officeart/2005/8/layout/matrix1"/>
    <dgm:cxn modelId="{DBC3F5FF-3DBD-43A8-873F-C6592AB4BC59}" type="presParOf" srcId="{48210B70-7D1A-43A7-9C59-AA1F0EB4D4CA}" destId="{70C8C6E8-1338-4D08-BC9E-294372D91DF8}" srcOrd="2" destOrd="0" presId="urn:microsoft.com/office/officeart/2005/8/layout/matrix1"/>
    <dgm:cxn modelId="{D2644702-B572-4B4D-B821-EA64ED0E960F}" type="presParOf" srcId="{48210B70-7D1A-43A7-9C59-AA1F0EB4D4CA}" destId="{3E5C367E-5472-42B2-AA9A-ED5090E45C56}" srcOrd="3" destOrd="0" presId="urn:microsoft.com/office/officeart/2005/8/layout/matrix1"/>
    <dgm:cxn modelId="{001C3DB7-7715-4BC2-B492-CC7D53CFFAA8}" type="presParOf" srcId="{48210B70-7D1A-43A7-9C59-AA1F0EB4D4CA}" destId="{84FA06D2-5155-49B7-8D96-F9E92557BF08}" srcOrd="4" destOrd="0" presId="urn:microsoft.com/office/officeart/2005/8/layout/matrix1"/>
    <dgm:cxn modelId="{8BDE4EBB-D0C1-4B4C-9163-273CA2CB9615}" type="presParOf" srcId="{48210B70-7D1A-43A7-9C59-AA1F0EB4D4CA}" destId="{00191A43-5F2D-4422-8D6D-268A715768E7}" srcOrd="5" destOrd="0" presId="urn:microsoft.com/office/officeart/2005/8/layout/matrix1"/>
    <dgm:cxn modelId="{559B5AB8-4A5C-4173-9C8A-7FBD133726B9}" type="presParOf" srcId="{48210B70-7D1A-43A7-9C59-AA1F0EB4D4CA}" destId="{C483B056-5B02-42A0-AD74-7B9F2C81FEE5}" srcOrd="6" destOrd="0" presId="urn:microsoft.com/office/officeart/2005/8/layout/matrix1"/>
    <dgm:cxn modelId="{0C19638F-0617-4283-9A04-B68731A237E7}" type="presParOf" srcId="{48210B70-7D1A-43A7-9C59-AA1F0EB4D4CA}" destId="{E1C23A66-AEE6-4B10-B5AF-FEF519DEC54E}" srcOrd="7" destOrd="0" presId="urn:microsoft.com/office/officeart/2005/8/layout/matrix1"/>
    <dgm:cxn modelId="{D80D9C2E-3023-4724-9251-97C4B0065768}" type="presParOf" srcId="{0BAFAE79-02CC-435D-9FA2-1A6241018EA5}" destId="{09FFC43E-F6CF-421E-B4CC-F06EFB5C148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976CE7-353D-4C40-8DC0-B1D571A580C9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0372758-709B-467A-8458-765480895335}">
      <dgm:prSet phldrT="[Texto]" custT="1"/>
      <dgm:spPr/>
      <dgm:t>
        <a:bodyPr/>
        <a:lstStyle/>
        <a:p>
          <a:r>
            <a:rPr lang="es-ES" sz="2000" dirty="0" smtClean="0"/>
            <a:t>¿Todos?</a:t>
          </a:r>
          <a:endParaRPr lang="es-ES" sz="2000" dirty="0"/>
        </a:p>
      </dgm:t>
    </dgm:pt>
    <dgm:pt modelId="{DF62847D-07AA-4B3B-A5E9-DBB644CF6FD7}" type="parTrans" cxnId="{5F4A3373-8E45-475C-96E2-A5B7EFE8DCAE}">
      <dgm:prSet/>
      <dgm:spPr/>
      <dgm:t>
        <a:bodyPr/>
        <a:lstStyle/>
        <a:p>
          <a:endParaRPr lang="es-ES" sz="3200"/>
        </a:p>
      </dgm:t>
    </dgm:pt>
    <dgm:pt modelId="{D55F40E1-5C7A-431A-9A28-4B6C29C3B85D}" type="sibTrans" cxnId="{5F4A3373-8E45-475C-96E2-A5B7EFE8DCAE}">
      <dgm:prSet/>
      <dgm:spPr/>
      <dgm:t>
        <a:bodyPr/>
        <a:lstStyle/>
        <a:p>
          <a:endParaRPr lang="es-ES" sz="3200"/>
        </a:p>
      </dgm:t>
    </dgm:pt>
    <dgm:pt modelId="{3307FBC1-79CE-4FB7-B0AF-9045CCACEE20}">
      <dgm:prSet phldrT="[Texto]" custT="1"/>
      <dgm:spPr/>
      <dgm:t>
        <a:bodyPr/>
        <a:lstStyle/>
        <a:p>
          <a:r>
            <a:rPr lang="es-ES" sz="1800" dirty="0" smtClean="0"/>
            <a:t>Profesores de formación vial</a:t>
          </a:r>
          <a:endParaRPr lang="es-ES" sz="1800" dirty="0"/>
        </a:p>
      </dgm:t>
    </dgm:pt>
    <dgm:pt modelId="{22C493D1-794B-484E-9CC0-BBB59A88C19E}" type="parTrans" cxnId="{7F4D42DC-A14C-4784-9BAC-0F198472E4A0}">
      <dgm:prSet/>
      <dgm:spPr/>
      <dgm:t>
        <a:bodyPr/>
        <a:lstStyle/>
        <a:p>
          <a:endParaRPr lang="es-ES" sz="3200"/>
        </a:p>
      </dgm:t>
    </dgm:pt>
    <dgm:pt modelId="{33032D2F-16DF-4B6B-ADA9-7CD57A5A4279}" type="sibTrans" cxnId="{7F4D42DC-A14C-4784-9BAC-0F198472E4A0}">
      <dgm:prSet/>
      <dgm:spPr/>
      <dgm:t>
        <a:bodyPr/>
        <a:lstStyle/>
        <a:p>
          <a:endParaRPr lang="es-ES" sz="3200"/>
        </a:p>
      </dgm:t>
    </dgm:pt>
    <dgm:pt modelId="{79EB8A3C-540F-4C78-AA4B-629CD089306D}">
      <dgm:prSet phldrT="[Texto]"/>
      <dgm:spPr/>
      <dgm:t>
        <a:bodyPr/>
        <a:lstStyle/>
        <a:p>
          <a:endParaRPr lang="es-ES" sz="2400"/>
        </a:p>
      </dgm:t>
    </dgm:pt>
    <dgm:pt modelId="{5A720CA0-332C-4271-BFDA-06E9552163BD}" type="parTrans" cxnId="{1293EE25-D5F7-472C-8073-6F0409BB3A47}">
      <dgm:prSet/>
      <dgm:spPr/>
      <dgm:t>
        <a:bodyPr/>
        <a:lstStyle/>
        <a:p>
          <a:endParaRPr lang="es-ES" sz="3200"/>
        </a:p>
      </dgm:t>
    </dgm:pt>
    <dgm:pt modelId="{86621615-4A87-436C-A526-CA07630AC813}" type="sibTrans" cxnId="{1293EE25-D5F7-472C-8073-6F0409BB3A47}">
      <dgm:prSet/>
      <dgm:spPr/>
      <dgm:t>
        <a:bodyPr/>
        <a:lstStyle/>
        <a:p>
          <a:endParaRPr lang="es-ES" sz="3200"/>
        </a:p>
      </dgm:t>
    </dgm:pt>
    <dgm:pt modelId="{5985B5F7-5065-411E-876C-DB1FF27F282C}">
      <dgm:prSet custT="1"/>
      <dgm:spPr/>
      <dgm:t>
        <a:bodyPr/>
        <a:lstStyle/>
        <a:p>
          <a:r>
            <a:rPr lang="es-ES" sz="2000" dirty="0" smtClean="0"/>
            <a:t>Mutuas</a:t>
          </a:r>
          <a:endParaRPr lang="es-ES" sz="2000" dirty="0"/>
        </a:p>
      </dgm:t>
    </dgm:pt>
    <dgm:pt modelId="{ADF96757-444F-4A4A-810F-AE1FBA92EA95}" type="parTrans" cxnId="{550AC8AB-026F-46FB-B395-4856AA8DFC0B}">
      <dgm:prSet/>
      <dgm:spPr/>
      <dgm:t>
        <a:bodyPr/>
        <a:lstStyle/>
        <a:p>
          <a:endParaRPr lang="es-ES" sz="3200"/>
        </a:p>
      </dgm:t>
    </dgm:pt>
    <dgm:pt modelId="{17214720-B945-4751-850D-B3EAF152DFE4}" type="sibTrans" cxnId="{550AC8AB-026F-46FB-B395-4856AA8DFC0B}">
      <dgm:prSet/>
      <dgm:spPr/>
      <dgm:t>
        <a:bodyPr/>
        <a:lstStyle/>
        <a:p>
          <a:endParaRPr lang="es-ES" sz="3200"/>
        </a:p>
      </dgm:t>
    </dgm:pt>
    <dgm:pt modelId="{3F2FAFB2-9A26-44FD-B0E2-98D6380F687E}">
      <dgm:prSet custT="1"/>
      <dgm:spPr/>
      <dgm:t>
        <a:bodyPr/>
        <a:lstStyle/>
        <a:p>
          <a:r>
            <a:rPr lang="es-ES" sz="2000" dirty="0" smtClean="0"/>
            <a:t>Servicios de prevención</a:t>
          </a:r>
          <a:endParaRPr lang="es-ES" sz="2000" dirty="0"/>
        </a:p>
      </dgm:t>
    </dgm:pt>
    <dgm:pt modelId="{30E67F7C-5341-4B1C-87A3-FE571B5DC8A3}" type="parTrans" cxnId="{09D9EE78-FE78-469B-8DC3-C417080A1C87}">
      <dgm:prSet/>
      <dgm:spPr/>
      <dgm:t>
        <a:bodyPr/>
        <a:lstStyle/>
        <a:p>
          <a:endParaRPr lang="es-ES" sz="3200"/>
        </a:p>
      </dgm:t>
    </dgm:pt>
    <dgm:pt modelId="{7A878D59-6F6B-4DE6-B569-E621C45AEA05}" type="sibTrans" cxnId="{09D9EE78-FE78-469B-8DC3-C417080A1C87}">
      <dgm:prSet/>
      <dgm:spPr/>
      <dgm:t>
        <a:bodyPr/>
        <a:lstStyle/>
        <a:p>
          <a:endParaRPr lang="es-ES" sz="3200"/>
        </a:p>
      </dgm:t>
    </dgm:pt>
    <dgm:pt modelId="{31ECFA59-BBA8-4429-A2EA-F868949C4B52}">
      <dgm:prSet custT="1"/>
      <dgm:spPr/>
      <dgm:t>
        <a:bodyPr/>
        <a:lstStyle/>
        <a:p>
          <a:r>
            <a:rPr lang="es-ES" sz="2000" dirty="0" smtClean="0"/>
            <a:t>Técnicos de prevención</a:t>
          </a:r>
          <a:endParaRPr lang="es-ES" sz="2000" dirty="0"/>
        </a:p>
      </dgm:t>
    </dgm:pt>
    <dgm:pt modelId="{C20BC84F-202B-4FA0-A956-F405B1CE2B01}" type="parTrans" cxnId="{BFC45EB3-7D1F-4C49-ADF0-E13903700163}">
      <dgm:prSet/>
      <dgm:spPr/>
      <dgm:t>
        <a:bodyPr/>
        <a:lstStyle/>
        <a:p>
          <a:endParaRPr lang="es-ES" sz="3200"/>
        </a:p>
      </dgm:t>
    </dgm:pt>
    <dgm:pt modelId="{C48F5268-068A-4105-AD0E-950401F5C6CE}" type="sibTrans" cxnId="{BFC45EB3-7D1F-4C49-ADF0-E13903700163}">
      <dgm:prSet/>
      <dgm:spPr/>
      <dgm:t>
        <a:bodyPr/>
        <a:lstStyle/>
        <a:p>
          <a:endParaRPr lang="es-ES" sz="3200"/>
        </a:p>
      </dgm:t>
    </dgm:pt>
    <dgm:pt modelId="{0BAFAE79-02CC-435D-9FA2-1A6241018EA5}" type="pres">
      <dgm:prSet presAssocID="{69976CE7-353D-4C40-8DC0-B1D571A580C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8210B70-7D1A-43A7-9C59-AA1F0EB4D4CA}" type="pres">
      <dgm:prSet presAssocID="{69976CE7-353D-4C40-8DC0-B1D571A580C9}" presName="matrix" presStyleCnt="0"/>
      <dgm:spPr/>
    </dgm:pt>
    <dgm:pt modelId="{D2326474-0D83-444D-BDC9-085A7F652E14}" type="pres">
      <dgm:prSet presAssocID="{69976CE7-353D-4C40-8DC0-B1D571A580C9}" presName="tile1" presStyleLbl="node1" presStyleIdx="0" presStyleCnt="4"/>
      <dgm:spPr/>
      <dgm:t>
        <a:bodyPr/>
        <a:lstStyle/>
        <a:p>
          <a:endParaRPr lang="es-ES"/>
        </a:p>
      </dgm:t>
    </dgm:pt>
    <dgm:pt modelId="{6FC07D06-485E-4C82-A7D0-C0B5BDF2866F}" type="pres">
      <dgm:prSet presAssocID="{69976CE7-353D-4C40-8DC0-B1D571A580C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C8C6E8-1338-4D08-BC9E-294372D91DF8}" type="pres">
      <dgm:prSet presAssocID="{69976CE7-353D-4C40-8DC0-B1D571A580C9}" presName="tile2" presStyleLbl="node1" presStyleIdx="1" presStyleCnt="4" custLinFactNeighborY="-9554"/>
      <dgm:spPr/>
      <dgm:t>
        <a:bodyPr/>
        <a:lstStyle/>
        <a:p>
          <a:endParaRPr lang="es-ES"/>
        </a:p>
      </dgm:t>
    </dgm:pt>
    <dgm:pt modelId="{3E5C367E-5472-42B2-AA9A-ED5090E45C56}" type="pres">
      <dgm:prSet presAssocID="{69976CE7-353D-4C40-8DC0-B1D571A580C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FA06D2-5155-49B7-8D96-F9E92557BF08}" type="pres">
      <dgm:prSet presAssocID="{69976CE7-353D-4C40-8DC0-B1D571A580C9}" presName="tile3" presStyleLbl="node1" presStyleIdx="2" presStyleCnt="4"/>
      <dgm:spPr/>
      <dgm:t>
        <a:bodyPr/>
        <a:lstStyle/>
        <a:p>
          <a:endParaRPr lang="es-ES"/>
        </a:p>
      </dgm:t>
    </dgm:pt>
    <dgm:pt modelId="{00191A43-5F2D-4422-8D6D-268A715768E7}" type="pres">
      <dgm:prSet presAssocID="{69976CE7-353D-4C40-8DC0-B1D571A580C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83B056-5B02-42A0-AD74-7B9F2C81FEE5}" type="pres">
      <dgm:prSet presAssocID="{69976CE7-353D-4C40-8DC0-B1D571A580C9}" presName="tile4" presStyleLbl="node1" presStyleIdx="3" presStyleCnt="4"/>
      <dgm:spPr/>
      <dgm:t>
        <a:bodyPr/>
        <a:lstStyle/>
        <a:p>
          <a:endParaRPr lang="es-ES"/>
        </a:p>
      </dgm:t>
    </dgm:pt>
    <dgm:pt modelId="{E1C23A66-AEE6-4B10-B5AF-FEF519DEC54E}" type="pres">
      <dgm:prSet presAssocID="{69976CE7-353D-4C40-8DC0-B1D571A580C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FFC43E-F6CF-421E-B4CC-F06EFB5C148A}" type="pres">
      <dgm:prSet presAssocID="{69976CE7-353D-4C40-8DC0-B1D571A580C9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E3C19485-BD41-4A92-99D6-7D313542F6CC}" type="presOf" srcId="{5985B5F7-5065-411E-876C-DB1FF27F282C}" destId="{3E5C367E-5472-42B2-AA9A-ED5090E45C56}" srcOrd="1" destOrd="0" presId="urn:microsoft.com/office/officeart/2005/8/layout/matrix1"/>
    <dgm:cxn modelId="{3EBE2527-9623-4699-86E6-13D09178357C}" type="presOf" srcId="{3307FBC1-79CE-4FB7-B0AF-9045CCACEE20}" destId="{D2326474-0D83-444D-BDC9-085A7F652E14}" srcOrd="0" destOrd="0" presId="urn:microsoft.com/office/officeart/2005/8/layout/matrix1"/>
    <dgm:cxn modelId="{4DF79EBB-F65E-4BDE-8B9E-2C4F2817F474}" type="presOf" srcId="{69976CE7-353D-4C40-8DC0-B1D571A580C9}" destId="{0BAFAE79-02CC-435D-9FA2-1A6241018EA5}" srcOrd="0" destOrd="0" presId="urn:microsoft.com/office/officeart/2005/8/layout/matrix1"/>
    <dgm:cxn modelId="{ED97C7D5-722F-404D-BDF5-8FDB33FE7D48}" type="presOf" srcId="{C0372758-709B-467A-8458-765480895335}" destId="{09FFC43E-F6CF-421E-B4CC-F06EFB5C148A}" srcOrd="0" destOrd="0" presId="urn:microsoft.com/office/officeart/2005/8/layout/matrix1"/>
    <dgm:cxn modelId="{F5763DE0-5007-4EFB-A289-0E98F52DEE6D}" type="presOf" srcId="{3F2FAFB2-9A26-44FD-B0E2-98D6380F687E}" destId="{00191A43-5F2D-4422-8D6D-268A715768E7}" srcOrd="1" destOrd="0" presId="urn:microsoft.com/office/officeart/2005/8/layout/matrix1"/>
    <dgm:cxn modelId="{1293EE25-D5F7-472C-8073-6F0409BB3A47}" srcId="{69976CE7-353D-4C40-8DC0-B1D571A580C9}" destId="{79EB8A3C-540F-4C78-AA4B-629CD089306D}" srcOrd="1" destOrd="0" parTransId="{5A720CA0-332C-4271-BFDA-06E9552163BD}" sibTransId="{86621615-4A87-436C-A526-CA07630AC813}"/>
    <dgm:cxn modelId="{550AC8AB-026F-46FB-B395-4856AA8DFC0B}" srcId="{C0372758-709B-467A-8458-765480895335}" destId="{5985B5F7-5065-411E-876C-DB1FF27F282C}" srcOrd="1" destOrd="0" parTransId="{ADF96757-444F-4A4A-810F-AE1FBA92EA95}" sibTransId="{17214720-B945-4751-850D-B3EAF152DFE4}"/>
    <dgm:cxn modelId="{7521FC78-C5C3-4E9F-BAD0-6B8CF18C98C4}" type="presOf" srcId="{31ECFA59-BBA8-4429-A2EA-F868949C4B52}" destId="{E1C23A66-AEE6-4B10-B5AF-FEF519DEC54E}" srcOrd="1" destOrd="0" presId="urn:microsoft.com/office/officeart/2005/8/layout/matrix1"/>
    <dgm:cxn modelId="{854DDBBC-4E05-4115-A2F8-3C0440A931C3}" type="presOf" srcId="{3307FBC1-79CE-4FB7-B0AF-9045CCACEE20}" destId="{6FC07D06-485E-4C82-A7D0-C0B5BDF2866F}" srcOrd="1" destOrd="0" presId="urn:microsoft.com/office/officeart/2005/8/layout/matrix1"/>
    <dgm:cxn modelId="{09D9EE78-FE78-469B-8DC3-C417080A1C87}" srcId="{C0372758-709B-467A-8458-765480895335}" destId="{3F2FAFB2-9A26-44FD-B0E2-98D6380F687E}" srcOrd="2" destOrd="0" parTransId="{30E67F7C-5341-4B1C-87A3-FE571B5DC8A3}" sibTransId="{7A878D59-6F6B-4DE6-B569-E621C45AEA05}"/>
    <dgm:cxn modelId="{7F4D42DC-A14C-4784-9BAC-0F198472E4A0}" srcId="{C0372758-709B-467A-8458-765480895335}" destId="{3307FBC1-79CE-4FB7-B0AF-9045CCACEE20}" srcOrd="0" destOrd="0" parTransId="{22C493D1-794B-484E-9CC0-BBB59A88C19E}" sibTransId="{33032D2F-16DF-4B6B-ADA9-7CD57A5A4279}"/>
    <dgm:cxn modelId="{C67C02A1-BCA4-4D85-BA96-F6B19D61E4A7}" type="presOf" srcId="{31ECFA59-BBA8-4429-A2EA-F868949C4B52}" destId="{C483B056-5B02-42A0-AD74-7B9F2C81FEE5}" srcOrd="0" destOrd="0" presId="urn:microsoft.com/office/officeart/2005/8/layout/matrix1"/>
    <dgm:cxn modelId="{931AD045-388E-4BE6-8BC5-5A84FED8AF64}" type="presOf" srcId="{5985B5F7-5065-411E-876C-DB1FF27F282C}" destId="{70C8C6E8-1338-4D08-BC9E-294372D91DF8}" srcOrd="0" destOrd="0" presId="urn:microsoft.com/office/officeart/2005/8/layout/matrix1"/>
    <dgm:cxn modelId="{BFC45EB3-7D1F-4C49-ADF0-E13903700163}" srcId="{C0372758-709B-467A-8458-765480895335}" destId="{31ECFA59-BBA8-4429-A2EA-F868949C4B52}" srcOrd="3" destOrd="0" parTransId="{C20BC84F-202B-4FA0-A956-F405B1CE2B01}" sibTransId="{C48F5268-068A-4105-AD0E-950401F5C6CE}"/>
    <dgm:cxn modelId="{5F4A3373-8E45-475C-96E2-A5B7EFE8DCAE}" srcId="{69976CE7-353D-4C40-8DC0-B1D571A580C9}" destId="{C0372758-709B-467A-8458-765480895335}" srcOrd="0" destOrd="0" parTransId="{DF62847D-07AA-4B3B-A5E9-DBB644CF6FD7}" sibTransId="{D55F40E1-5C7A-431A-9A28-4B6C29C3B85D}"/>
    <dgm:cxn modelId="{2C02B5FF-EEF4-4B0A-94F0-4859D65CAAA4}" type="presOf" srcId="{3F2FAFB2-9A26-44FD-B0E2-98D6380F687E}" destId="{84FA06D2-5155-49B7-8D96-F9E92557BF08}" srcOrd="0" destOrd="0" presId="urn:microsoft.com/office/officeart/2005/8/layout/matrix1"/>
    <dgm:cxn modelId="{E4ACA851-B7C8-4360-A411-88CBC0C9ACB5}" type="presParOf" srcId="{0BAFAE79-02CC-435D-9FA2-1A6241018EA5}" destId="{48210B70-7D1A-43A7-9C59-AA1F0EB4D4CA}" srcOrd="0" destOrd="0" presId="urn:microsoft.com/office/officeart/2005/8/layout/matrix1"/>
    <dgm:cxn modelId="{A28EBCC2-0A3A-40A5-B4FC-3029AE075C48}" type="presParOf" srcId="{48210B70-7D1A-43A7-9C59-AA1F0EB4D4CA}" destId="{D2326474-0D83-444D-BDC9-085A7F652E14}" srcOrd="0" destOrd="0" presId="urn:microsoft.com/office/officeart/2005/8/layout/matrix1"/>
    <dgm:cxn modelId="{1C9C9C88-F674-4D9F-9182-5FE9F90120AA}" type="presParOf" srcId="{48210B70-7D1A-43A7-9C59-AA1F0EB4D4CA}" destId="{6FC07D06-485E-4C82-A7D0-C0B5BDF2866F}" srcOrd="1" destOrd="0" presId="urn:microsoft.com/office/officeart/2005/8/layout/matrix1"/>
    <dgm:cxn modelId="{2182C105-45A0-499A-8D9B-EBA5A168EA3E}" type="presParOf" srcId="{48210B70-7D1A-43A7-9C59-AA1F0EB4D4CA}" destId="{70C8C6E8-1338-4D08-BC9E-294372D91DF8}" srcOrd="2" destOrd="0" presId="urn:microsoft.com/office/officeart/2005/8/layout/matrix1"/>
    <dgm:cxn modelId="{06D82035-EC2C-446C-9BE0-BD02B7F39D3F}" type="presParOf" srcId="{48210B70-7D1A-43A7-9C59-AA1F0EB4D4CA}" destId="{3E5C367E-5472-42B2-AA9A-ED5090E45C56}" srcOrd="3" destOrd="0" presId="urn:microsoft.com/office/officeart/2005/8/layout/matrix1"/>
    <dgm:cxn modelId="{B60B62DA-D947-4671-BFFE-AD822A83C576}" type="presParOf" srcId="{48210B70-7D1A-43A7-9C59-AA1F0EB4D4CA}" destId="{84FA06D2-5155-49B7-8D96-F9E92557BF08}" srcOrd="4" destOrd="0" presId="urn:microsoft.com/office/officeart/2005/8/layout/matrix1"/>
    <dgm:cxn modelId="{9D2D95AC-7D29-4CCD-840C-7E9ADA3264A1}" type="presParOf" srcId="{48210B70-7D1A-43A7-9C59-AA1F0EB4D4CA}" destId="{00191A43-5F2D-4422-8D6D-268A715768E7}" srcOrd="5" destOrd="0" presId="urn:microsoft.com/office/officeart/2005/8/layout/matrix1"/>
    <dgm:cxn modelId="{2410AB15-D553-4C12-B55F-EABAD71039D8}" type="presParOf" srcId="{48210B70-7D1A-43A7-9C59-AA1F0EB4D4CA}" destId="{C483B056-5B02-42A0-AD74-7B9F2C81FEE5}" srcOrd="6" destOrd="0" presId="urn:microsoft.com/office/officeart/2005/8/layout/matrix1"/>
    <dgm:cxn modelId="{CCC158A4-2E17-41F2-B027-AD717DEE6CAA}" type="presParOf" srcId="{48210B70-7D1A-43A7-9C59-AA1F0EB4D4CA}" destId="{E1C23A66-AEE6-4B10-B5AF-FEF519DEC54E}" srcOrd="7" destOrd="0" presId="urn:microsoft.com/office/officeart/2005/8/layout/matrix1"/>
    <dgm:cxn modelId="{FA212728-B2FE-437F-A403-5E606518113E}" type="presParOf" srcId="{0BAFAE79-02CC-435D-9FA2-1A6241018EA5}" destId="{09FFC43E-F6CF-421E-B4CC-F06EFB5C148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359238E-6B57-47A1-9968-4411DDE04F87}" type="doc">
      <dgm:prSet loTypeId="urn:microsoft.com/office/officeart/2005/8/layout/vList2" loCatId="list" qsTypeId="urn:microsoft.com/office/officeart/2005/8/quickstyle/3d2" qsCatId="3D" csTypeId="urn:microsoft.com/office/officeart/2005/8/colors/accent3_1" csCatId="accent3" phldr="1"/>
      <dgm:spPr/>
    </dgm:pt>
    <dgm:pt modelId="{3A29F2E0-F115-409E-80CC-604B7F1D7829}">
      <dgm:prSet phldrT="[Texto]" custT="1"/>
      <dgm:spPr/>
      <dgm:t>
        <a:bodyPr/>
        <a:lstStyle/>
        <a:p>
          <a:r>
            <a:rPr lang="es-ES" sz="2000" dirty="0" smtClean="0"/>
            <a:t>España 1994</a:t>
          </a:r>
          <a:endParaRPr lang="es-ES" sz="2000" dirty="0"/>
        </a:p>
      </dgm:t>
    </dgm:pt>
    <dgm:pt modelId="{5B403B96-5741-4C2B-94E7-6D62299C574A}" type="parTrans" cxnId="{28B88D3D-476F-4135-9B2A-B01FDE707EAD}">
      <dgm:prSet/>
      <dgm:spPr/>
      <dgm:t>
        <a:bodyPr/>
        <a:lstStyle/>
        <a:p>
          <a:endParaRPr lang="es-ES" sz="1050"/>
        </a:p>
      </dgm:t>
    </dgm:pt>
    <dgm:pt modelId="{19B2D624-03E9-439F-9DEF-EFF6F339DE98}" type="sibTrans" cxnId="{28B88D3D-476F-4135-9B2A-B01FDE707EAD}">
      <dgm:prSet/>
      <dgm:spPr/>
      <dgm:t>
        <a:bodyPr/>
        <a:lstStyle/>
        <a:p>
          <a:endParaRPr lang="es-ES" sz="1050"/>
        </a:p>
      </dgm:t>
    </dgm:pt>
    <dgm:pt modelId="{72CF5C60-9C25-4DBE-8367-71CBCE803B71}">
      <dgm:prSet phldrT="[Texto]" custT="1"/>
      <dgm:spPr/>
      <dgm:t>
        <a:bodyPr/>
        <a:lstStyle/>
        <a:p>
          <a:r>
            <a:rPr lang="es-ES" sz="2000" dirty="0" smtClean="0"/>
            <a:t>Francia 1957</a:t>
          </a:r>
          <a:endParaRPr lang="es-ES" sz="2000" dirty="0"/>
        </a:p>
      </dgm:t>
    </dgm:pt>
    <dgm:pt modelId="{5EFCFAA1-3DD8-4B27-94C6-739055A96007}" type="parTrans" cxnId="{F2F9DCF1-65CB-40C4-9C24-A02897EAF90C}">
      <dgm:prSet/>
      <dgm:spPr/>
      <dgm:t>
        <a:bodyPr/>
        <a:lstStyle/>
        <a:p>
          <a:endParaRPr lang="es-ES" sz="1050"/>
        </a:p>
      </dgm:t>
    </dgm:pt>
    <dgm:pt modelId="{4476FDAE-AF05-4F61-B387-AC1D922D9D80}" type="sibTrans" cxnId="{F2F9DCF1-65CB-40C4-9C24-A02897EAF90C}">
      <dgm:prSet/>
      <dgm:spPr/>
      <dgm:t>
        <a:bodyPr/>
        <a:lstStyle/>
        <a:p>
          <a:endParaRPr lang="es-ES" sz="1050"/>
        </a:p>
      </dgm:t>
    </dgm:pt>
    <dgm:pt modelId="{2DAFFD03-0B65-49DA-A3E8-70C077FE7576}">
      <dgm:prSet phldrT="[Texto]" custT="1"/>
      <dgm:spPr/>
      <dgm:t>
        <a:bodyPr/>
        <a:lstStyle/>
        <a:p>
          <a:r>
            <a:rPr lang="es-ES" sz="2000" dirty="0" smtClean="0"/>
            <a:t>Inglaterra 1946</a:t>
          </a:r>
          <a:endParaRPr lang="es-ES" sz="2000" dirty="0"/>
        </a:p>
      </dgm:t>
    </dgm:pt>
    <dgm:pt modelId="{E8233C74-2AA6-4D76-A846-32B5C6D34AC3}" type="parTrans" cxnId="{2CDF8AB2-BA30-4ECA-867B-21C8E82A53D1}">
      <dgm:prSet/>
      <dgm:spPr/>
      <dgm:t>
        <a:bodyPr/>
        <a:lstStyle/>
        <a:p>
          <a:endParaRPr lang="es-ES" sz="1050"/>
        </a:p>
      </dgm:t>
    </dgm:pt>
    <dgm:pt modelId="{A404C3F2-D93F-41B5-9238-A436F75E0D2C}" type="sibTrans" cxnId="{2CDF8AB2-BA30-4ECA-867B-21C8E82A53D1}">
      <dgm:prSet/>
      <dgm:spPr/>
      <dgm:t>
        <a:bodyPr/>
        <a:lstStyle/>
        <a:p>
          <a:endParaRPr lang="es-ES" sz="1050"/>
        </a:p>
      </dgm:t>
    </dgm:pt>
    <dgm:pt modelId="{61A569E6-E655-4E73-A86C-0D6CEEF832DD}">
      <dgm:prSet phldrT="[Texto]" custT="1"/>
      <dgm:spPr/>
      <dgm:t>
        <a:bodyPr/>
        <a:lstStyle/>
        <a:p>
          <a:r>
            <a:rPr lang="es-ES" sz="2000" dirty="0" smtClean="0"/>
            <a:t>Alemania 1949</a:t>
          </a:r>
          <a:endParaRPr lang="es-ES" sz="2000" dirty="0"/>
        </a:p>
      </dgm:t>
    </dgm:pt>
    <dgm:pt modelId="{C37BF858-3A99-4A04-8EA7-896BCB2A5624}" type="parTrans" cxnId="{7442B78F-9403-470E-96FE-62AD4E907E62}">
      <dgm:prSet/>
      <dgm:spPr/>
      <dgm:t>
        <a:bodyPr/>
        <a:lstStyle/>
        <a:p>
          <a:endParaRPr lang="es-ES" sz="1050"/>
        </a:p>
      </dgm:t>
    </dgm:pt>
    <dgm:pt modelId="{E762AD65-601C-4885-B622-C150AEC05DD6}" type="sibTrans" cxnId="{7442B78F-9403-470E-96FE-62AD4E907E62}">
      <dgm:prSet/>
      <dgm:spPr/>
      <dgm:t>
        <a:bodyPr/>
        <a:lstStyle/>
        <a:p>
          <a:endParaRPr lang="es-ES" sz="1050"/>
        </a:p>
      </dgm:t>
    </dgm:pt>
    <dgm:pt modelId="{036ED934-87A1-4376-8671-7F4DDF9775E2}" type="pres">
      <dgm:prSet presAssocID="{4359238E-6B57-47A1-9968-4411DDE04F87}" presName="linear" presStyleCnt="0">
        <dgm:presLayoutVars>
          <dgm:animLvl val="lvl"/>
          <dgm:resizeHandles val="exact"/>
        </dgm:presLayoutVars>
      </dgm:prSet>
      <dgm:spPr/>
    </dgm:pt>
    <dgm:pt modelId="{B450A1E1-0FE4-43BD-8834-75ADC2AD0BDC}" type="pres">
      <dgm:prSet presAssocID="{3A29F2E0-F115-409E-80CC-604B7F1D7829}" presName="parentText" presStyleLbl="node1" presStyleIdx="0" presStyleCnt="4" custLinFactNeighborX="357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508AD5-4E9C-4326-B097-C65E93A3C1C1}" type="pres">
      <dgm:prSet presAssocID="{19B2D624-03E9-439F-9DEF-EFF6F339DE98}" presName="spacer" presStyleCnt="0"/>
      <dgm:spPr/>
    </dgm:pt>
    <dgm:pt modelId="{79B660BA-8F8E-41B7-AF24-DDC1A12A8B4F}" type="pres">
      <dgm:prSet presAssocID="{61A569E6-E655-4E73-A86C-0D6CEEF832D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C52817-99A8-4005-B38F-15E1396845F5}" type="pres">
      <dgm:prSet presAssocID="{E762AD65-601C-4885-B622-C150AEC05DD6}" presName="spacer" presStyleCnt="0"/>
      <dgm:spPr/>
    </dgm:pt>
    <dgm:pt modelId="{1AC1ECC0-F59B-439B-BC6B-F1C5657C9B12}" type="pres">
      <dgm:prSet presAssocID="{72CF5C60-9C25-4DBE-8367-71CBCE803B7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4D7C96D-6296-484B-B419-1D82B10DE469}" type="pres">
      <dgm:prSet presAssocID="{4476FDAE-AF05-4F61-B387-AC1D922D9D80}" presName="spacer" presStyleCnt="0"/>
      <dgm:spPr/>
    </dgm:pt>
    <dgm:pt modelId="{A290B527-ED4A-4858-89DC-49457FB7E334}" type="pres">
      <dgm:prSet presAssocID="{2DAFFD03-0B65-49DA-A3E8-70C077FE757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8B88D3D-476F-4135-9B2A-B01FDE707EAD}" srcId="{4359238E-6B57-47A1-9968-4411DDE04F87}" destId="{3A29F2E0-F115-409E-80CC-604B7F1D7829}" srcOrd="0" destOrd="0" parTransId="{5B403B96-5741-4C2B-94E7-6D62299C574A}" sibTransId="{19B2D624-03E9-439F-9DEF-EFF6F339DE98}"/>
    <dgm:cxn modelId="{5F605497-46B5-4E5C-A580-F7CC6DDB1EDD}" type="presOf" srcId="{4359238E-6B57-47A1-9968-4411DDE04F87}" destId="{036ED934-87A1-4376-8671-7F4DDF9775E2}" srcOrd="0" destOrd="0" presId="urn:microsoft.com/office/officeart/2005/8/layout/vList2"/>
    <dgm:cxn modelId="{2D2F6555-689B-415C-967E-AA1E6D87F739}" type="presOf" srcId="{72CF5C60-9C25-4DBE-8367-71CBCE803B71}" destId="{1AC1ECC0-F59B-439B-BC6B-F1C5657C9B12}" srcOrd="0" destOrd="0" presId="urn:microsoft.com/office/officeart/2005/8/layout/vList2"/>
    <dgm:cxn modelId="{E4EA5A6C-9937-4E38-9EC9-6D126BC3E020}" type="presOf" srcId="{3A29F2E0-F115-409E-80CC-604B7F1D7829}" destId="{B450A1E1-0FE4-43BD-8834-75ADC2AD0BDC}" srcOrd="0" destOrd="0" presId="urn:microsoft.com/office/officeart/2005/8/layout/vList2"/>
    <dgm:cxn modelId="{1B96E223-FC81-4FC8-8D8C-B04A0E8BF159}" type="presOf" srcId="{61A569E6-E655-4E73-A86C-0D6CEEF832DD}" destId="{79B660BA-8F8E-41B7-AF24-DDC1A12A8B4F}" srcOrd="0" destOrd="0" presId="urn:microsoft.com/office/officeart/2005/8/layout/vList2"/>
    <dgm:cxn modelId="{7442B78F-9403-470E-96FE-62AD4E907E62}" srcId="{4359238E-6B57-47A1-9968-4411DDE04F87}" destId="{61A569E6-E655-4E73-A86C-0D6CEEF832DD}" srcOrd="1" destOrd="0" parTransId="{C37BF858-3A99-4A04-8EA7-896BCB2A5624}" sibTransId="{E762AD65-601C-4885-B622-C150AEC05DD6}"/>
    <dgm:cxn modelId="{C396C7E8-CDDA-47D4-A2FB-4536A0AE4DD1}" type="presOf" srcId="{2DAFFD03-0B65-49DA-A3E8-70C077FE7576}" destId="{A290B527-ED4A-4858-89DC-49457FB7E334}" srcOrd="0" destOrd="0" presId="urn:microsoft.com/office/officeart/2005/8/layout/vList2"/>
    <dgm:cxn modelId="{2CDF8AB2-BA30-4ECA-867B-21C8E82A53D1}" srcId="{4359238E-6B57-47A1-9968-4411DDE04F87}" destId="{2DAFFD03-0B65-49DA-A3E8-70C077FE7576}" srcOrd="3" destOrd="0" parTransId="{E8233C74-2AA6-4D76-A846-32B5C6D34AC3}" sibTransId="{A404C3F2-D93F-41B5-9238-A436F75E0D2C}"/>
    <dgm:cxn modelId="{F2F9DCF1-65CB-40C4-9C24-A02897EAF90C}" srcId="{4359238E-6B57-47A1-9968-4411DDE04F87}" destId="{72CF5C60-9C25-4DBE-8367-71CBCE803B71}" srcOrd="2" destOrd="0" parTransId="{5EFCFAA1-3DD8-4B27-94C6-739055A96007}" sibTransId="{4476FDAE-AF05-4F61-B387-AC1D922D9D80}"/>
    <dgm:cxn modelId="{F21F5FA0-84B1-4B9A-8F92-0FF3F97540AE}" type="presParOf" srcId="{036ED934-87A1-4376-8671-7F4DDF9775E2}" destId="{B450A1E1-0FE4-43BD-8834-75ADC2AD0BDC}" srcOrd="0" destOrd="0" presId="urn:microsoft.com/office/officeart/2005/8/layout/vList2"/>
    <dgm:cxn modelId="{1FBD0D26-93C4-4F66-A150-443B80EB94F5}" type="presParOf" srcId="{036ED934-87A1-4376-8671-7F4DDF9775E2}" destId="{F8508AD5-4E9C-4326-B097-C65E93A3C1C1}" srcOrd="1" destOrd="0" presId="urn:microsoft.com/office/officeart/2005/8/layout/vList2"/>
    <dgm:cxn modelId="{DC52775B-CF0D-4537-988B-68DB1E070B4D}" type="presParOf" srcId="{036ED934-87A1-4376-8671-7F4DDF9775E2}" destId="{79B660BA-8F8E-41B7-AF24-DDC1A12A8B4F}" srcOrd="2" destOrd="0" presId="urn:microsoft.com/office/officeart/2005/8/layout/vList2"/>
    <dgm:cxn modelId="{82BAEA50-F2BB-4BBA-9DDD-82F2EB03BD02}" type="presParOf" srcId="{036ED934-87A1-4376-8671-7F4DDF9775E2}" destId="{94C52817-99A8-4005-B38F-15E1396845F5}" srcOrd="3" destOrd="0" presId="urn:microsoft.com/office/officeart/2005/8/layout/vList2"/>
    <dgm:cxn modelId="{AB837BAF-87E8-4088-8033-F488B62379E6}" type="presParOf" srcId="{036ED934-87A1-4376-8671-7F4DDF9775E2}" destId="{1AC1ECC0-F59B-439B-BC6B-F1C5657C9B12}" srcOrd="4" destOrd="0" presId="urn:microsoft.com/office/officeart/2005/8/layout/vList2"/>
    <dgm:cxn modelId="{8E87BACD-C27B-4F0E-953B-07038E05A5E1}" type="presParOf" srcId="{036ED934-87A1-4376-8671-7F4DDF9775E2}" destId="{D4D7C96D-6296-484B-B419-1D82B10DE469}" srcOrd="5" destOrd="0" presId="urn:microsoft.com/office/officeart/2005/8/layout/vList2"/>
    <dgm:cxn modelId="{2B683BD9-1736-4FDE-8561-11BEB169D247}" type="presParOf" srcId="{036ED934-87A1-4376-8671-7F4DDF9775E2}" destId="{A290B527-ED4A-4858-89DC-49457FB7E33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359238E-6B57-47A1-9968-4411DDE04F87}" type="doc">
      <dgm:prSet loTypeId="urn:microsoft.com/office/officeart/2005/8/layout/vList2" loCatId="list" qsTypeId="urn:microsoft.com/office/officeart/2005/8/quickstyle/simple1" qsCatId="simple" csTypeId="urn:microsoft.com/office/officeart/2005/8/colors/accent6_1" csCatId="accent6" phldr="1"/>
      <dgm:spPr/>
    </dgm:pt>
    <dgm:pt modelId="{72CF5C60-9C25-4DBE-8367-71CBCE803B71}">
      <dgm:prSet phldrT="[Texto]" custT="1"/>
      <dgm:spPr/>
      <dgm:t>
        <a:bodyPr/>
        <a:lstStyle/>
        <a:p>
          <a:pPr algn="ctr"/>
          <a:r>
            <a:rPr lang="es-ES" sz="3600" dirty="0" smtClean="0"/>
            <a:t>1988</a:t>
          </a:r>
          <a:endParaRPr lang="es-ES" sz="3600" dirty="0"/>
        </a:p>
      </dgm:t>
    </dgm:pt>
    <dgm:pt modelId="{5EFCFAA1-3DD8-4B27-94C6-739055A96007}" type="parTrans" cxnId="{F2F9DCF1-65CB-40C4-9C24-A02897EAF90C}">
      <dgm:prSet/>
      <dgm:spPr/>
      <dgm:t>
        <a:bodyPr/>
        <a:lstStyle/>
        <a:p>
          <a:pPr algn="ctr"/>
          <a:endParaRPr lang="es-ES" sz="1600"/>
        </a:p>
      </dgm:t>
    </dgm:pt>
    <dgm:pt modelId="{4476FDAE-AF05-4F61-B387-AC1D922D9D80}" type="sibTrans" cxnId="{F2F9DCF1-65CB-40C4-9C24-A02897EAF90C}">
      <dgm:prSet/>
      <dgm:spPr/>
      <dgm:t>
        <a:bodyPr/>
        <a:lstStyle/>
        <a:p>
          <a:pPr algn="ctr"/>
          <a:endParaRPr lang="es-ES" sz="1600"/>
        </a:p>
      </dgm:t>
    </dgm:pt>
    <dgm:pt modelId="{2DAFFD03-0B65-49DA-A3E8-70C077FE7576}">
      <dgm:prSet phldrT="[Texto]" custT="1"/>
      <dgm:spPr/>
      <dgm:t>
        <a:bodyPr/>
        <a:lstStyle/>
        <a:p>
          <a:pPr algn="ctr"/>
          <a:r>
            <a:rPr lang="es-ES" sz="3600" dirty="0" smtClean="0"/>
            <a:t>1996</a:t>
          </a:r>
          <a:endParaRPr lang="es-ES" sz="3600" dirty="0"/>
        </a:p>
      </dgm:t>
    </dgm:pt>
    <dgm:pt modelId="{E8233C74-2AA6-4D76-A846-32B5C6D34AC3}" type="parTrans" cxnId="{2CDF8AB2-BA30-4ECA-867B-21C8E82A53D1}">
      <dgm:prSet/>
      <dgm:spPr/>
      <dgm:t>
        <a:bodyPr/>
        <a:lstStyle/>
        <a:p>
          <a:pPr algn="ctr"/>
          <a:endParaRPr lang="es-ES" sz="1600"/>
        </a:p>
      </dgm:t>
    </dgm:pt>
    <dgm:pt modelId="{A404C3F2-D93F-41B5-9238-A436F75E0D2C}" type="sibTrans" cxnId="{2CDF8AB2-BA30-4ECA-867B-21C8E82A53D1}">
      <dgm:prSet/>
      <dgm:spPr/>
      <dgm:t>
        <a:bodyPr/>
        <a:lstStyle/>
        <a:p>
          <a:pPr algn="ctr"/>
          <a:endParaRPr lang="es-ES" sz="1600"/>
        </a:p>
      </dgm:t>
    </dgm:pt>
    <dgm:pt modelId="{61A569E6-E655-4E73-A86C-0D6CEEF832DD}">
      <dgm:prSet phldrT="[Texto]" custT="1"/>
      <dgm:spPr/>
      <dgm:t>
        <a:bodyPr/>
        <a:lstStyle/>
        <a:p>
          <a:pPr algn="ctr"/>
          <a:r>
            <a:rPr lang="es-ES" sz="3600" dirty="0" smtClean="0"/>
            <a:t>1983</a:t>
          </a:r>
          <a:endParaRPr lang="es-ES" sz="3600" dirty="0"/>
        </a:p>
      </dgm:t>
    </dgm:pt>
    <dgm:pt modelId="{C37BF858-3A99-4A04-8EA7-896BCB2A5624}" type="parTrans" cxnId="{7442B78F-9403-470E-96FE-62AD4E907E62}">
      <dgm:prSet/>
      <dgm:spPr/>
      <dgm:t>
        <a:bodyPr/>
        <a:lstStyle/>
        <a:p>
          <a:pPr algn="ctr"/>
          <a:endParaRPr lang="es-ES" sz="1600"/>
        </a:p>
      </dgm:t>
    </dgm:pt>
    <dgm:pt modelId="{E762AD65-601C-4885-B622-C150AEC05DD6}" type="sibTrans" cxnId="{7442B78F-9403-470E-96FE-62AD4E907E62}">
      <dgm:prSet/>
      <dgm:spPr/>
      <dgm:t>
        <a:bodyPr/>
        <a:lstStyle/>
        <a:p>
          <a:pPr algn="ctr"/>
          <a:endParaRPr lang="es-ES" sz="1600"/>
        </a:p>
      </dgm:t>
    </dgm:pt>
    <dgm:pt modelId="{3A29F2E0-F115-409E-80CC-604B7F1D7829}">
      <dgm:prSet phldrT="[Texto]" custT="1"/>
      <dgm:spPr/>
      <dgm:t>
        <a:bodyPr/>
        <a:lstStyle/>
        <a:p>
          <a:pPr algn="ctr"/>
          <a:r>
            <a:rPr lang="es-ES" sz="3600" dirty="0" smtClean="0"/>
            <a:t>OIT</a:t>
          </a:r>
          <a:endParaRPr lang="es-ES" sz="3600" dirty="0"/>
        </a:p>
      </dgm:t>
    </dgm:pt>
    <dgm:pt modelId="{19B2D624-03E9-439F-9DEF-EFF6F339DE98}" type="sibTrans" cxnId="{28B88D3D-476F-4135-9B2A-B01FDE707EAD}">
      <dgm:prSet/>
      <dgm:spPr/>
      <dgm:t>
        <a:bodyPr/>
        <a:lstStyle/>
        <a:p>
          <a:pPr algn="ctr"/>
          <a:endParaRPr lang="es-ES" sz="1600"/>
        </a:p>
      </dgm:t>
    </dgm:pt>
    <dgm:pt modelId="{5B403B96-5741-4C2B-94E7-6D62299C574A}" type="parTrans" cxnId="{28B88D3D-476F-4135-9B2A-B01FDE707EAD}">
      <dgm:prSet/>
      <dgm:spPr/>
      <dgm:t>
        <a:bodyPr/>
        <a:lstStyle/>
        <a:p>
          <a:pPr algn="ctr"/>
          <a:endParaRPr lang="es-ES" sz="1600"/>
        </a:p>
      </dgm:t>
    </dgm:pt>
    <dgm:pt modelId="{036ED934-87A1-4376-8671-7F4DDF9775E2}" type="pres">
      <dgm:prSet presAssocID="{4359238E-6B57-47A1-9968-4411DDE04F87}" presName="linear" presStyleCnt="0">
        <dgm:presLayoutVars>
          <dgm:animLvl val="lvl"/>
          <dgm:resizeHandles val="exact"/>
        </dgm:presLayoutVars>
      </dgm:prSet>
      <dgm:spPr/>
    </dgm:pt>
    <dgm:pt modelId="{B450A1E1-0FE4-43BD-8834-75ADC2AD0BDC}" type="pres">
      <dgm:prSet presAssocID="{3A29F2E0-F115-409E-80CC-604B7F1D7829}" presName="parentText" presStyleLbl="node1" presStyleIdx="0" presStyleCnt="4" custLinFactY="-234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508AD5-4E9C-4326-B097-C65E93A3C1C1}" type="pres">
      <dgm:prSet presAssocID="{19B2D624-03E9-439F-9DEF-EFF6F339DE98}" presName="spacer" presStyleCnt="0"/>
      <dgm:spPr/>
    </dgm:pt>
    <dgm:pt modelId="{79B660BA-8F8E-41B7-AF24-DDC1A12A8B4F}" type="pres">
      <dgm:prSet presAssocID="{61A569E6-E655-4E73-A86C-0D6CEEF832D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C52817-99A8-4005-B38F-15E1396845F5}" type="pres">
      <dgm:prSet presAssocID="{E762AD65-601C-4885-B622-C150AEC05DD6}" presName="spacer" presStyleCnt="0"/>
      <dgm:spPr/>
    </dgm:pt>
    <dgm:pt modelId="{1AC1ECC0-F59B-439B-BC6B-F1C5657C9B12}" type="pres">
      <dgm:prSet presAssocID="{72CF5C60-9C25-4DBE-8367-71CBCE803B7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4D7C96D-6296-484B-B419-1D82B10DE469}" type="pres">
      <dgm:prSet presAssocID="{4476FDAE-AF05-4F61-B387-AC1D922D9D80}" presName="spacer" presStyleCnt="0"/>
      <dgm:spPr/>
    </dgm:pt>
    <dgm:pt modelId="{A290B527-ED4A-4858-89DC-49457FB7E334}" type="pres">
      <dgm:prSet presAssocID="{2DAFFD03-0B65-49DA-A3E8-70C077FE757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8B88D3D-476F-4135-9B2A-B01FDE707EAD}" srcId="{4359238E-6B57-47A1-9968-4411DDE04F87}" destId="{3A29F2E0-F115-409E-80CC-604B7F1D7829}" srcOrd="0" destOrd="0" parTransId="{5B403B96-5741-4C2B-94E7-6D62299C574A}" sibTransId="{19B2D624-03E9-439F-9DEF-EFF6F339DE98}"/>
    <dgm:cxn modelId="{8E0F6DD0-E282-40D8-A3C8-4920EEFCAEDE}" type="presOf" srcId="{72CF5C60-9C25-4DBE-8367-71CBCE803B71}" destId="{1AC1ECC0-F59B-439B-BC6B-F1C5657C9B12}" srcOrd="0" destOrd="0" presId="urn:microsoft.com/office/officeart/2005/8/layout/vList2"/>
    <dgm:cxn modelId="{A4A11574-8064-437F-83DC-C900C1BF6477}" type="presOf" srcId="{2DAFFD03-0B65-49DA-A3E8-70C077FE7576}" destId="{A290B527-ED4A-4858-89DC-49457FB7E334}" srcOrd="0" destOrd="0" presId="urn:microsoft.com/office/officeart/2005/8/layout/vList2"/>
    <dgm:cxn modelId="{7442B78F-9403-470E-96FE-62AD4E907E62}" srcId="{4359238E-6B57-47A1-9968-4411DDE04F87}" destId="{61A569E6-E655-4E73-A86C-0D6CEEF832DD}" srcOrd="1" destOrd="0" parTransId="{C37BF858-3A99-4A04-8EA7-896BCB2A5624}" sibTransId="{E762AD65-601C-4885-B622-C150AEC05DD6}"/>
    <dgm:cxn modelId="{6DC61541-6B59-47C3-AE30-AC01A9C54638}" type="presOf" srcId="{61A569E6-E655-4E73-A86C-0D6CEEF832DD}" destId="{79B660BA-8F8E-41B7-AF24-DDC1A12A8B4F}" srcOrd="0" destOrd="0" presId="urn:microsoft.com/office/officeart/2005/8/layout/vList2"/>
    <dgm:cxn modelId="{C595836F-6EA9-464B-8B47-533523475070}" type="presOf" srcId="{3A29F2E0-F115-409E-80CC-604B7F1D7829}" destId="{B450A1E1-0FE4-43BD-8834-75ADC2AD0BDC}" srcOrd="0" destOrd="0" presId="urn:microsoft.com/office/officeart/2005/8/layout/vList2"/>
    <dgm:cxn modelId="{550AB37D-73AD-43A7-8D99-36853D777D9B}" type="presOf" srcId="{4359238E-6B57-47A1-9968-4411DDE04F87}" destId="{036ED934-87A1-4376-8671-7F4DDF9775E2}" srcOrd="0" destOrd="0" presId="urn:microsoft.com/office/officeart/2005/8/layout/vList2"/>
    <dgm:cxn modelId="{2CDF8AB2-BA30-4ECA-867B-21C8E82A53D1}" srcId="{4359238E-6B57-47A1-9968-4411DDE04F87}" destId="{2DAFFD03-0B65-49DA-A3E8-70C077FE7576}" srcOrd="3" destOrd="0" parTransId="{E8233C74-2AA6-4D76-A846-32B5C6D34AC3}" sibTransId="{A404C3F2-D93F-41B5-9238-A436F75E0D2C}"/>
    <dgm:cxn modelId="{F2F9DCF1-65CB-40C4-9C24-A02897EAF90C}" srcId="{4359238E-6B57-47A1-9968-4411DDE04F87}" destId="{72CF5C60-9C25-4DBE-8367-71CBCE803B71}" srcOrd="2" destOrd="0" parTransId="{5EFCFAA1-3DD8-4B27-94C6-739055A96007}" sibTransId="{4476FDAE-AF05-4F61-B387-AC1D922D9D80}"/>
    <dgm:cxn modelId="{AFCD1077-B9E2-484B-9E1F-C65CF325FF84}" type="presParOf" srcId="{036ED934-87A1-4376-8671-7F4DDF9775E2}" destId="{B450A1E1-0FE4-43BD-8834-75ADC2AD0BDC}" srcOrd="0" destOrd="0" presId="urn:microsoft.com/office/officeart/2005/8/layout/vList2"/>
    <dgm:cxn modelId="{8F311B20-607D-4295-A2C0-BE7940FF4CB0}" type="presParOf" srcId="{036ED934-87A1-4376-8671-7F4DDF9775E2}" destId="{F8508AD5-4E9C-4326-B097-C65E93A3C1C1}" srcOrd="1" destOrd="0" presId="urn:microsoft.com/office/officeart/2005/8/layout/vList2"/>
    <dgm:cxn modelId="{A678B819-70B1-417C-AE52-7192F76CFD9A}" type="presParOf" srcId="{036ED934-87A1-4376-8671-7F4DDF9775E2}" destId="{79B660BA-8F8E-41B7-AF24-DDC1A12A8B4F}" srcOrd="2" destOrd="0" presId="urn:microsoft.com/office/officeart/2005/8/layout/vList2"/>
    <dgm:cxn modelId="{8998AD15-98DC-45F6-938C-43EC5C95F284}" type="presParOf" srcId="{036ED934-87A1-4376-8671-7F4DDF9775E2}" destId="{94C52817-99A8-4005-B38F-15E1396845F5}" srcOrd="3" destOrd="0" presId="urn:microsoft.com/office/officeart/2005/8/layout/vList2"/>
    <dgm:cxn modelId="{32A06383-BE32-44E7-A0B2-123A55C17F2C}" type="presParOf" srcId="{036ED934-87A1-4376-8671-7F4DDF9775E2}" destId="{1AC1ECC0-F59B-439B-BC6B-F1C5657C9B12}" srcOrd="4" destOrd="0" presId="urn:microsoft.com/office/officeart/2005/8/layout/vList2"/>
    <dgm:cxn modelId="{EBC795C5-92B1-4434-AC49-B80657A4AD8F}" type="presParOf" srcId="{036ED934-87A1-4376-8671-7F4DDF9775E2}" destId="{D4D7C96D-6296-484B-B419-1D82B10DE469}" srcOrd="5" destOrd="0" presId="urn:microsoft.com/office/officeart/2005/8/layout/vList2"/>
    <dgm:cxn modelId="{7EA6EFA4-13BF-4640-8E4C-513C4C358EFF}" type="presParOf" srcId="{036ED934-87A1-4376-8671-7F4DDF9775E2}" destId="{A290B527-ED4A-4858-89DC-49457FB7E33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BEE2E40-5EA1-4443-806B-CD3B2D81673F}" type="doc">
      <dgm:prSet loTypeId="urn:microsoft.com/office/officeart/2005/8/layout/funnel1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93285D2A-5D53-4E21-8F55-957D4C929760}">
      <dgm:prSet phldrT="[Texto]"/>
      <dgm:spPr/>
      <dgm:t>
        <a:bodyPr/>
        <a:lstStyle/>
        <a:p>
          <a:r>
            <a:rPr lang="es-ES" dirty="0" smtClean="0"/>
            <a:t>CONTEXTO</a:t>
          </a:r>
          <a:endParaRPr lang="es-ES" dirty="0"/>
        </a:p>
      </dgm:t>
    </dgm:pt>
    <dgm:pt modelId="{C40E3588-DFFA-45BE-B43D-FD488AFF4BF4}" type="parTrans" cxnId="{471FC827-3269-4188-B014-F0E56D9AF057}">
      <dgm:prSet/>
      <dgm:spPr/>
      <dgm:t>
        <a:bodyPr/>
        <a:lstStyle/>
        <a:p>
          <a:endParaRPr lang="es-ES"/>
        </a:p>
      </dgm:t>
    </dgm:pt>
    <dgm:pt modelId="{B1555DE2-2FCE-4EF4-9FB9-8B8081CAF201}" type="sibTrans" cxnId="{471FC827-3269-4188-B014-F0E56D9AF057}">
      <dgm:prSet/>
      <dgm:spPr/>
      <dgm:t>
        <a:bodyPr/>
        <a:lstStyle/>
        <a:p>
          <a:endParaRPr lang="es-ES"/>
        </a:p>
      </dgm:t>
    </dgm:pt>
    <dgm:pt modelId="{70216B35-0CF2-42C0-8D3B-C626189DDD89}">
      <dgm:prSet phldrT="[Texto]" custT="1"/>
      <dgm:spPr/>
      <dgm:t>
        <a:bodyPr/>
        <a:lstStyle/>
        <a:p>
          <a:r>
            <a:rPr lang="es-ES" sz="2000" b="1" dirty="0" smtClean="0">
              <a:solidFill>
                <a:srgbClr val="00B0F0"/>
              </a:solidFill>
            </a:rPr>
            <a:t>Planes de seguridad vial, movilidad o simples acciones</a:t>
          </a:r>
          <a:endParaRPr lang="es-ES" sz="2000" b="1" dirty="0">
            <a:solidFill>
              <a:srgbClr val="00B0F0"/>
            </a:solidFill>
          </a:endParaRPr>
        </a:p>
      </dgm:t>
    </dgm:pt>
    <dgm:pt modelId="{4E6D651E-F588-4DB9-A330-233DF35B8DC1}" type="parTrans" cxnId="{CC1E750B-3044-4624-B9CD-547A99A9341E}">
      <dgm:prSet/>
      <dgm:spPr/>
      <dgm:t>
        <a:bodyPr/>
        <a:lstStyle/>
        <a:p>
          <a:endParaRPr lang="es-ES"/>
        </a:p>
      </dgm:t>
    </dgm:pt>
    <dgm:pt modelId="{87A51CFF-FFE9-46CB-B27B-8157B404100F}" type="sibTrans" cxnId="{CC1E750B-3044-4624-B9CD-547A99A9341E}">
      <dgm:prSet/>
      <dgm:spPr/>
      <dgm:t>
        <a:bodyPr/>
        <a:lstStyle/>
        <a:p>
          <a:endParaRPr lang="es-ES"/>
        </a:p>
      </dgm:t>
    </dgm:pt>
    <dgm:pt modelId="{38B6915F-2EDB-4C8C-8D2D-D73EDEEE7116}">
      <dgm:prSet phldrT="[Texto]" phldr="1"/>
      <dgm:spPr/>
      <dgm:t>
        <a:bodyPr/>
        <a:lstStyle/>
        <a:p>
          <a:endParaRPr lang="es-ES" dirty="0"/>
        </a:p>
      </dgm:t>
    </dgm:pt>
    <dgm:pt modelId="{E849D557-2545-4A79-99C8-BE6FF5238B3B}" type="parTrans" cxnId="{3E735D23-37FD-4E05-B483-171A8F0C2C33}">
      <dgm:prSet/>
      <dgm:spPr/>
      <dgm:t>
        <a:bodyPr/>
        <a:lstStyle/>
        <a:p>
          <a:endParaRPr lang="es-ES"/>
        </a:p>
      </dgm:t>
    </dgm:pt>
    <dgm:pt modelId="{5C4E1261-39FC-44DA-932E-13485692A7FE}" type="sibTrans" cxnId="{3E735D23-37FD-4E05-B483-171A8F0C2C33}">
      <dgm:prSet/>
      <dgm:spPr/>
      <dgm:t>
        <a:bodyPr/>
        <a:lstStyle/>
        <a:p>
          <a:endParaRPr lang="es-ES"/>
        </a:p>
      </dgm:t>
    </dgm:pt>
    <dgm:pt modelId="{E651777D-688C-4596-BBF3-1518129DBB97}">
      <dgm:prSet phldrT="[Texto]" phldr="1"/>
      <dgm:spPr/>
      <dgm:t>
        <a:bodyPr/>
        <a:lstStyle/>
        <a:p>
          <a:endParaRPr lang="es-ES" dirty="0"/>
        </a:p>
      </dgm:t>
    </dgm:pt>
    <dgm:pt modelId="{FE09945F-412F-484A-82E7-DFB7AE404820}" type="parTrans" cxnId="{31ACA8E7-9585-4532-9542-D81583AAC1A6}">
      <dgm:prSet/>
      <dgm:spPr/>
      <dgm:t>
        <a:bodyPr/>
        <a:lstStyle/>
        <a:p>
          <a:endParaRPr lang="es-ES"/>
        </a:p>
      </dgm:t>
    </dgm:pt>
    <dgm:pt modelId="{F34819D3-C872-4D2E-8782-23BC322E05C9}" type="sibTrans" cxnId="{31ACA8E7-9585-4532-9542-D81583AAC1A6}">
      <dgm:prSet/>
      <dgm:spPr/>
      <dgm:t>
        <a:bodyPr/>
        <a:lstStyle/>
        <a:p>
          <a:endParaRPr lang="es-ES"/>
        </a:p>
      </dgm:t>
    </dgm:pt>
    <dgm:pt modelId="{448EB679-FD46-4C89-A3D6-96590BA82936}">
      <dgm:prSet phldrT="[Texto]" phldr="1"/>
      <dgm:spPr/>
      <dgm:t>
        <a:bodyPr/>
        <a:lstStyle/>
        <a:p>
          <a:endParaRPr lang="es-ES" dirty="0"/>
        </a:p>
      </dgm:t>
    </dgm:pt>
    <dgm:pt modelId="{C8240793-AF58-4F22-8F4B-ED9DCA3DCFCB}" type="parTrans" cxnId="{8E83D83A-9D05-4B6B-8692-B0DEE2088D44}">
      <dgm:prSet/>
      <dgm:spPr/>
      <dgm:t>
        <a:bodyPr/>
        <a:lstStyle/>
        <a:p>
          <a:endParaRPr lang="es-ES"/>
        </a:p>
      </dgm:t>
    </dgm:pt>
    <dgm:pt modelId="{60138B85-CA2D-4468-B4A8-8601E10E6100}" type="sibTrans" cxnId="{8E83D83A-9D05-4B6B-8692-B0DEE2088D44}">
      <dgm:prSet/>
      <dgm:spPr/>
      <dgm:t>
        <a:bodyPr/>
        <a:lstStyle/>
        <a:p>
          <a:endParaRPr lang="es-ES"/>
        </a:p>
      </dgm:t>
    </dgm:pt>
    <dgm:pt modelId="{198D9C10-17B4-4C49-8B70-DBB7C9766D9E}">
      <dgm:prSet phldrT="[Texto]" phldr="1"/>
      <dgm:spPr/>
      <dgm:t>
        <a:bodyPr/>
        <a:lstStyle/>
        <a:p>
          <a:endParaRPr lang="es-ES" dirty="0"/>
        </a:p>
      </dgm:t>
    </dgm:pt>
    <dgm:pt modelId="{D4FC7E00-8E9C-46D8-860D-4AD27F5F8F91}" type="parTrans" cxnId="{3F8D0B0E-C401-4BA3-ACD8-8F491EC4643C}">
      <dgm:prSet/>
      <dgm:spPr/>
      <dgm:t>
        <a:bodyPr/>
        <a:lstStyle/>
        <a:p>
          <a:endParaRPr lang="es-ES"/>
        </a:p>
      </dgm:t>
    </dgm:pt>
    <dgm:pt modelId="{6C7AA8B6-A686-4723-958E-E6A60246D8C0}" type="sibTrans" cxnId="{3F8D0B0E-C401-4BA3-ACD8-8F491EC4643C}">
      <dgm:prSet/>
      <dgm:spPr/>
      <dgm:t>
        <a:bodyPr/>
        <a:lstStyle/>
        <a:p>
          <a:endParaRPr lang="es-ES"/>
        </a:p>
      </dgm:t>
    </dgm:pt>
    <dgm:pt modelId="{1DB2A8E8-0E60-4921-BD82-13EFA1CB00FF}">
      <dgm:prSet phldrT="[Texto]" phldr="1" custLinFactNeighborX="-69060" custLinFactNeighborY="-15176"/>
      <dgm:spPr/>
      <dgm:t>
        <a:bodyPr/>
        <a:lstStyle/>
        <a:p>
          <a:endParaRPr lang="es-ES" dirty="0"/>
        </a:p>
      </dgm:t>
    </dgm:pt>
    <dgm:pt modelId="{632EBF9F-A577-4D6C-A3AC-D16CB76105AE}" type="parTrans" cxnId="{A6731462-CD09-433F-BAA5-A2D3E3CE5F6D}">
      <dgm:prSet/>
      <dgm:spPr/>
      <dgm:t>
        <a:bodyPr/>
        <a:lstStyle/>
        <a:p>
          <a:endParaRPr lang="es-ES"/>
        </a:p>
      </dgm:t>
    </dgm:pt>
    <dgm:pt modelId="{4E6C91E0-F655-4945-A65B-659A4B8E12CB}" type="sibTrans" cxnId="{A6731462-CD09-433F-BAA5-A2D3E3CE5F6D}">
      <dgm:prSet/>
      <dgm:spPr/>
      <dgm:t>
        <a:bodyPr/>
        <a:lstStyle/>
        <a:p>
          <a:endParaRPr lang="es-ES"/>
        </a:p>
      </dgm:t>
    </dgm:pt>
    <dgm:pt modelId="{F8408C33-F10B-4312-9352-EBD445680B8E}">
      <dgm:prSet phldrT="[Texto]" custT="1"/>
      <dgm:spPr/>
      <dgm:t>
        <a:bodyPr/>
        <a:lstStyle/>
        <a:p>
          <a:r>
            <a:rPr lang="es-ES" sz="1800" b="1" dirty="0" smtClean="0"/>
            <a:t>GRANDES EMPRESAS</a:t>
          </a:r>
          <a:endParaRPr lang="es-ES" sz="1800" b="1" dirty="0"/>
        </a:p>
      </dgm:t>
    </dgm:pt>
    <dgm:pt modelId="{2935AE74-6575-4AB4-A481-E1EAC1FC4DAB}" type="parTrans" cxnId="{796C2C4C-AC16-49A9-8D3D-C8A9CF5C2ADA}">
      <dgm:prSet/>
      <dgm:spPr/>
      <dgm:t>
        <a:bodyPr/>
        <a:lstStyle/>
        <a:p>
          <a:endParaRPr lang="es-ES"/>
        </a:p>
      </dgm:t>
    </dgm:pt>
    <dgm:pt modelId="{83EA09BD-2182-488B-918D-FCF986244BE2}" type="sibTrans" cxnId="{796C2C4C-AC16-49A9-8D3D-C8A9CF5C2ADA}">
      <dgm:prSet/>
      <dgm:spPr/>
      <dgm:t>
        <a:bodyPr/>
        <a:lstStyle/>
        <a:p>
          <a:endParaRPr lang="es-ES"/>
        </a:p>
      </dgm:t>
    </dgm:pt>
    <dgm:pt modelId="{2E3ED6BA-FE9F-4D1D-8210-E6A1611AD373}">
      <dgm:prSet phldrT="[Texto]" custT="1"/>
      <dgm:spPr/>
      <dgm:t>
        <a:bodyPr/>
        <a:lstStyle/>
        <a:p>
          <a:r>
            <a:rPr lang="es-ES" sz="2800" b="1" dirty="0" smtClean="0"/>
            <a:t>PYMES</a:t>
          </a:r>
          <a:endParaRPr lang="es-ES" sz="2800" b="1" dirty="0"/>
        </a:p>
      </dgm:t>
    </dgm:pt>
    <dgm:pt modelId="{DABD9B97-1A3B-4F5A-BC6B-4DC60A785917}" type="parTrans" cxnId="{AB9F20F9-F281-4B01-951A-D3BA65D79C26}">
      <dgm:prSet/>
      <dgm:spPr/>
      <dgm:t>
        <a:bodyPr/>
        <a:lstStyle/>
        <a:p>
          <a:endParaRPr lang="es-ES"/>
        </a:p>
      </dgm:t>
    </dgm:pt>
    <dgm:pt modelId="{8AFDE0FF-8BDF-4946-8151-F6692B675942}" type="sibTrans" cxnId="{AB9F20F9-F281-4B01-951A-D3BA65D79C26}">
      <dgm:prSet/>
      <dgm:spPr/>
      <dgm:t>
        <a:bodyPr/>
        <a:lstStyle/>
        <a:p>
          <a:endParaRPr lang="es-ES"/>
        </a:p>
      </dgm:t>
    </dgm:pt>
    <dgm:pt modelId="{E151E056-6B29-41D7-8EF5-4D9E128AEE8D}" type="pres">
      <dgm:prSet presAssocID="{8BEE2E40-5EA1-4443-806B-CD3B2D81673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8434B83-95C1-4962-8122-DD839C84EAE6}" type="pres">
      <dgm:prSet presAssocID="{8BEE2E40-5EA1-4443-806B-CD3B2D81673F}" presName="ellipse" presStyleLbl="trBgShp" presStyleIdx="0" presStyleCnt="1"/>
      <dgm:spPr/>
    </dgm:pt>
    <dgm:pt modelId="{4CF4630D-4CDF-4EFD-BF20-DFFE6EB784CB}" type="pres">
      <dgm:prSet presAssocID="{8BEE2E40-5EA1-4443-806B-CD3B2D81673F}" presName="arrow1" presStyleLbl="fgShp" presStyleIdx="0" presStyleCnt="1" custLinFactNeighborX="-32272" custLinFactNeighborY="-5907"/>
      <dgm:spPr/>
    </dgm:pt>
    <dgm:pt modelId="{75246A74-08AD-4F87-8BE9-01E6B3D872DB}" type="pres">
      <dgm:prSet presAssocID="{8BEE2E40-5EA1-4443-806B-CD3B2D81673F}" presName="rectangle" presStyleLbl="revTx" presStyleIdx="0" presStyleCnt="1" custScaleX="150319" custLinFactNeighborX="147" custLinFactNeighborY="-27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B00FACA-56C7-4C83-8CC5-18F326BB5F44}" type="pres">
      <dgm:prSet presAssocID="{2E3ED6BA-FE9F-4D1D-8210-E6A1611AD373}" presName="item1" presStyleLbl="node1" presStyleIdx="0" presStyleCnt="3" custScaleX="158288" custScaleY="144808" custLinFactNeighborX="57042" custLinFactNeighborY="-8762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D50F94-751D-43C8-9C47-040B09DC5F50}" type="pres">
      <dgm:prSet presAssocID="{F8408C33-F10B-4312-9352-EBD445680B8E}" presName="item2" presStyleLbl="node1" presStyleIdx="1" presStyleCnt="3" custScaleX="156467" custScaleY="156466" custLinFactNeighborX="-29690" custLinFactNeighborY="-9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2BACBA9-B04B-4E52-B6A8-2D2C14B12084}" type="pres">
      <dgm:prSet presAssocID="{70216B35-0CF2-42C0-8D3B-C626189DDD89}" presName="item3" presStyleLbl="node1" presStyleIdx="2" presStyleCnt="3" custScaleY="92125" custLinFactY="19293" custLinFactNeighborX="-37741" custLinFactNeighborY="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6A45E9-B795-4AC4-9B07-27EAFCAB6551}" type="pres">
      <dgm:prSet presAssocID="{8BEE2E40-5EA1-4443-806B-CD3B2D81673F}" presName="funnel" presStyleLbl="trAlignAcc1" presStyleIdx="0" presStyleCnt="1" custScaleX="125872" custScaleY="95842" custLinFactNeighborX="-7782" custLinFactNeighborY="2114"/>
      <dgm:spPr/>
    </dgm:pt>
  </dgm:ptLst>
  <dgm:cxnLst>
    <dgm:cxn modelId="{31ACA8E7-9585-4532-9542-D81583AAC1A6}" srcId="{8BEE2E40-5EA1-4443-806B-CD3B2D81673F}" destId="{E651777D-688C-4596-BBF3-1518129DBB97}" srcOrd="5" destOrd="0" parTransId="{FE09945F-412F-484A-82E7-DFB7AE404820}" sibTransId="{F34819D3-C872-4D2E-8782-23BC322E05C9}"/>
    <dgm:cxn modelId="{3E735D23-37FD-4E05-B483-171A8F0C2C33}" srcId="{8BEE2E40-5EA1-4443-806B-CD3B2D81673F}" destId="{38B6915F-2EDB-4C8C-8D2D-D73EDEEE7116}" srcOrd="4" destOrd="0" parTransId="{E849D557-2545-4A79-99C8-BE6FF5238B3B}" sibTransId="{5C4E1261-39FC-44DA-932E-13485692A7FE}"/>
    <dgm:cxn modelId="{AB9F20F9-F281-4B01-951A-D3BA65D79C26}" srcId="{8BEE2E40-5EA1-4443-806B-CD3B2D81673F}" destId="{2E3ED6BA-FE9F-4D1D-8210-E6A1611AD373}" srcOrd="1" destOrd="0" parTransId="{DABD9B97-1A3B-4F5A-BC6B-4DC60A785917}" sibTransId="{8AFDE0FF-8BDF-4946-8151-F6692B675942}"/>
    <dgm:cxn modelId="{658A67DE-52AF-4404-9C57-D00BE017C15F}" type="presOf" srcId="{2E3ED6BA-FE9F-4D1D-8210-E6A1611AD373}" destId="{E1D50F94-751D-43C8-9C47-040B09DC5F50}" srcOrd="0" destOrd="0" presId="urn:microsoft.com/office/officeart/2005/8/layout/funnel1"/>
    <dgm:cxn modelId="{A6731462-CD09-433F-BAA5-A2D3E3CE5F6D}" srcId="{8BEE2E40-5EA1-4443-806B-CD3B2D81673F}" destId="{1DB2A8E8-0E60-4921-BD82-13EFA1CB00FF}" srcOrd="8" destOrd="0" parTransId="{632EBF9F-A577-4D6C-A3AC-D16CB76105AE}" sibTransId="{4E6C91E0-F655-4945-A65B-659A4B8E12CB}"/>
    <dgm:cxn modelId="{471FC827-3269-4188-B014-F0E56D9AF057}" srcId="{8BEE2E40-5EA1-4443-806B-CD3B2D81673F}" destId="{93285D2A-5D53-4E21-8F55-957D4C929760}" srcOrd="0" destOrd="0" parTransId="{C40E3588-DFFA-45BE-B43D-FD488AFF4BF4}" sibTransId="{B1555DE2-2FCE-4EF4-9FB9-8B8081CAF201}"/>
    <dgm:cxn modelId="{796C2C4C-AC16-49A9-8D3D-C8A9CF5C2ADA}" srcId="{8BEE2E40-5EA1-4443-806B-CD3B2D81673F}" destId="{F8408C33-F10B-4312-9352-EBD445680B8E}" srcOrd="2" destOrd="0" parTransId="{2935AE74-6575-4AB4-A481-E1EAC1FC4DAB}" sibTransId="{83EA09BD-2182-488B-918D-FCF986244BE2}"/>
    <dgm:cxn modelId="{3F8D0B0E-C401-4BA3-ACD8-8F491EC4643C}" srcId="{8BEE2E40-5EA1-4443-806B-CD3B2D81673F}" destId="{198D9C10-17B4-4C49-8B70-DBB7C9766D9E}" srcOrd="7" destOrd="0" parTransId="{D4FC7E00-8E9C-46D8-860D-4AD27F5F8F91}" sibTransId="{6C7AA8B6-A686-4723-958E-E6A60246D8C0}"/>
    <dgm:cxn modelId="{729E8B33-94F1-4F66-A12E-456777541042}" type="presOf" srcId="{F8408C33-F10B-4312-9352-EBD445680B8E}" destId="{2B00FACA-56C7-4C83-8CC5-18F326BB5F44}" srcOrd="0" destOrd="0" presId="urn:microsoft.com/office/officeart/2005/8/layout/funnel1"/>
    <dgm:cxn modelId="{8E83D83A-9D05-4B6B-8692-B0DEE2088D44}" srcId="{8BEE2E40-5EA1-4443-806B-CD3B2D81673F}" destId="{448EB679-FD46-4C89-A3D6-96590BA82936}" srcOrd="6" destOrd="0" parTransId="{C8240793-AF58-4F22-8F4B-ED9DCA3DCFCB}" sibTransId="{60138B85-CA2D-4468-B4A8-8601E10E6100}"/>
    <dgm:cxn modelId="{2E6E2AB8-34A2-4B33-AC28-0E57E7B4BD7C}" type="presOf" srcId="{93285D2A-5D53-4E21-8F55-957D4C929760}" destId="{E2BACBA9-B04B-4E52-B6A8-2D2C14B12084}" srcOrd="0" destOrd="0" presId="urn:microsoft.com/office/officeart/2005/8/layout/funnel1"/>
    <dgm:cxn modelId="{C5D3B830-2BA3-4969-85E5-63B9FB3E7BEC}" type="presOf" srcId="{8BEE2E40-5EA1-4443-806B-CD3B2D81673F}" destId="{E151E056-6B29-41D7-8EF5-4D9E128AEE8D}" srcOrd="0" destOrd="0" presId="urn:microsoft.com/office/officeart/2005/8/layout/funnel1"/>
    <dgm:cxn modelId="{CC1E750B-3044-4624-B9CD-547A99A9341E}" srcId="{8BEE2E40-5EA1-4443-806B-CD3B2D81673F}" destId="{70216B35-0CF2-42C0-8D3B-C626189DDD89}" srcOrd="3" destOrd="0" parTransId="{4E6D651E-F588-4DB9-A330-233DF35B8DC1}" sibTransId="{87A51CFF-FFE9-46CB-B27B-8157B404100F}"/>
    <dgm:cxn modelId="{3CB392D4-5CEE-4F05-A66F-74EDF6B5FAC0}" type="presOf" srcId="{70216B35-0CF2-42C0-8D3B-C626189DDD89}" destId="{75246A74-08AD-4F87-8BE9-01E6B3D872DB}" srcOrd="0" destOrd="0" presId="urn:microsoft.com/office/officeart/2005/8/layout/funnel1"/>
    <dgm:cxn modelId="{44A27351-1B4A-4C67-8BB1-73A3FBEC9644}" type="presParOf" srcId="{E151E056-6B29-41D7-8EF5-4D9E128AEE8D}" destId="{78434B83-95C1-4962-8122-DD839C84EAE6}" srcOrd="0" destOrd="0" presId="urn:microsoft.com/office/officeart/2005/8/layout/funnel1"/>
    <dgm:cxn modelId="{FCC486CF-1016-4766-81E2-3AD9707866B4}" type="presParOf" srcId="{E151E056-6B29-41D7-8EF5-4D9E128AEE8D}" destId="{4CF4630D-4CDF-4EFD-BF20-DFFE6EB784CB}" srcOrd="1" destOrd="0" presId="urn:microsoft.com/office/officeart/2005/8/layout/funnel1"/>
    <dgm:cxn modelId="{EF96AAF1-BA7D-42BD-A248-ED33A32A64E2}" type="presParOf" srcId="{E151E056-6B29-41D7-8EF5-4D9E128AEE8D}" destId="{75246A74-08AD-4F87-8BE9-01E6B3D872DB}" srcOrd="2" destOrd="0" presId="urn:microsoft.com/office/officeart/2005/8/layout/funnel1"/>
    <dgm:cxn modelId="{CE8E7116-837D-47AA-A9FC-FA980CF14579}" type="presParOf" srcId="{E151E056-6B29-41D7-8EF5-4D9E128AEE8D}" destId="{2B00FACA-56C7-4C83-8CC5-18F326BB5F44}" srcOrd="3" destOrd="0" presId="urn:microsoft.com/office/officeart/2005/8/layout/funnel1"/>
    <dgm:cxn modelId="{603C917C-5F24-4C6E-BD60-7247DFB9C8D4}" type="presParOf" srcId="{E151E056-6B29-41D7-8EF5-4D9E128AEE8D}" destId="{E1D50F94-751D-43C8-9C47-040B09DC5F50}" srcOrd="4" destOrd="0" presId="urn:microsoft.com/office/officeart/2005/8/layout/funnel1"/>
    <dgm:cxn modelId="{589D3303-F23E-41C1-A47E-890F90007700}" type="presParOf" srcId="{E151E056-6B29-41D7-8EF5-4D9E128AEE8D}" destId="{E2BACBA9-B04B-4E52-B6A8-2D2C14B12084}" srcOrd="5" destOrd="0" presId="urn:microsoft.com/office/officeart/2005/8/layout/funnel1"/>
    <dgm:cxn modelId="{1B049C5E-2C49-4DC3-9873-2E06AFF5FE3F}" type="presParOf" srcId="{E151E056-6B29-41D7-8EF5-4D9E128AEE8D}" destId="{3C6A45E9-B795-4AC4-9B07-27EAFCAB655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D8587D-64FB-46D5-8606-8DBEB164801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F14B2560-306B-44C0-944D-786238E89DFC}">
      <dgm:prSet phldrT="[Texto]" custT="1"/>
      <dgm:spPr/>
      <dgm:t>
        <a:bodyPr/>
        <a:lstStyle/>
        <a:p>
          <a:r>
            <a:rPr lang="es-ES" sz="1600" dirty="0" smtClean="0"/>
            <a:t>Fesvial</a:t>
          </a:r>
          <a:endParaRPr lang="es-ES" sz="1600" dirty="0"/>
        </a:p>
      </dgm:t>
    </dgm:pt>
    <dgm:pt modelId="{7121694E-F5CC-4089-B9B2-619D8B60FF9D}" type="parTrans" cxnId="{C749EBF7-E5E8-40A9-B6F5-A73621C93882}">
      <dgm:prSet/>
      <dgm:spPr/>
      <dgm:t>
        <a:bodyPr/>
        <a:lstStyle/>
        <a:p>
          <a:endParaRPr lang="es-ES"/>
        </a:p>
      </dgm:t>
    </dgm:pt>
    <dgm:pt modelId="{4DC9E548-DDC0-4551-9D55-0662E9CD67F7}" type="sibTrans" cxnId="{C749EBF7-E5E8-40A9-B6F5-A73621C93882}">
      <dgm:prSet/>
      <dgm:spPr/>
      <dgm:t>
        <a:bodyPr/>
        <a:lstStyle/>
        <a:p>
          <a:endParaRPr lang="es-ES" dirty="0"/>
        </a:p>
      </dgm:t>
    </dgm:pt>
    <dgm:pt modelId="{C894E448-2E7E-4915-ADC9-512EAD9BDDF5}">
      <dgm:prSet phldrT="[Texto]" custT="1"/>
      <dgm:spPr/>
      <dgm:t>
        <a:bodyPr/>
        <a:lstStyle/>
        <a:p>
          <a:r>
            <a:rPr lang="es-ES" sz="1600" dirty="0" smtClean="0"/>
            <a:t>PESI</a:t>
          </a:r>
          <a:endParaRPr lang="es-ES" sz="2000" dirty="0"/>
        </a:p>
      </dgm:t>
    </dgm:pt>
    <dgm:pt modelId="{2D292C45-5B8D-4234-ACF0-2F71F800E25F}" type="parTrans" cxnId="{58F460C1-1540-41D5-9BE9-CD8A0C470334}">
      <dgm:prSet/>
      <dgm:spPr/>
      <dgm:t>
        <a:bodyPr/>
        <a:lstStyle/>
        <a:p>
          <a:endParaRPr lang="es-ES"/>
        </a:p>
      </dgm:t>
    </dgm:pt>
    <dgm:pt modelId="{36F00271-122F-4B98-9922-3F0294898057}" type="sibTrans" cxnId="{58F460C1-1540-41D5-9BE9-CD8A0C470334}">
      <dgm:prSet/>
      <dgm:spPr/>
      <dgm:t>
        <a:bodyPr/>
        <a:lstStyle/>
        <a:p>
          <a:endParaRPr lang="es-ES" dirty="0"/>
        </a:p>
      </dgm:t>
    </dgm:pt>
    <dgm:pt modelId="{FF824372-C7E1-49FE-8B4E-DE582E7E50FF}">
      <dgm:prSet phldrT="[Texto]"/>
      <dgm:spPr/>
      <dgm:t>
        <a:bodyPr/>
        <a:lstStyle/>
        <a:p>
          <a:r>
            <a:rPr lang="es-ES" dirty="0" smtClean="0"/>
            <a:t>Empresas</a:t>
          </a:r>
          <a:endParaRPr lang="es-ES" dirty="0"/>
        </a:p>
      </dgm:t>
    </dgm:pt>
    <dgm:pt modelId="{B86B147D-CD79-4979-8FB7-2C94FC8FBEB2}" type="parTrans" cxnId="{6227966A-5F0E-4044-8045-ECBDB02071C2}">
      <dgm:prSet/>
      <dgm:spPr/>
      <dgm:t>
        <a:bodyPr/>
        <a:lstStyle/>
        <a:p>
          <a:endParaRPr lang="es-ES"/>
        </a:p>
      </dgm:t>
    </dgm:pt>
    <dgm:pt modelId="{B12A1D7E-FB6B-405D-BFAE-83F7CD875F48}" type="sibTrans" cxnId="{6227966A-5F0E-4044-8045-ECBDB02071C2}">
      <dgm:prSet/>
      <dgm:spPr/>
      <dgm:t>
        <a:bodyPr/>
        <a:lstStyle/>
        <a:p>
          <a:endParaRPr lang="es-ES"/>
        </a:p>
      </dgm:t>
    </dgm:pt>
    <dgm:pt modelId="{00BB0423-5C01-45E3-A031-DE8B9F0F0C02}" type="pres">
      <dgm:prSet presAssocID="{C2D8587D-64FB-46D5-8606-8DBEB164801E}" presName="linearFlow" presStyleCnt="0">
        <dgm:presLayoutVars>
          <dgm:resizeHandles val="exact"/>
        </dgm:presLayoutVars>
      </dgm:prSet>
      <dgm:spPr/>
    </dgm:pt>
    <dgm:pt modelId="{76A19387-6F6D-406B-8916-54EF4494054C}" type="pres">
      <dgm:prSet presAssocID="{F14B2560-306B-44C0-944D-786238E89DFC}" presName="node" presStyleLbl="node1" presStyleIdx="0" presStyleCnt="3" custScaleX="2000000" custScaleY="2000000" custLinFactX="-1220590" custLinFactY="424663" custLinFactNeighborX="-1300000" custLinFactNeighborY="5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4F46FEF-B2DB-49D2-9A3D-F268EBFE8C05}" type="pres">
      <dgm:prSet presAssocID="{4DC9E548-DDC0-4551-9D55-0662E9CD67F7}" presName="sibTrans" presStyleLbl="sibTrans2D1" presStyleIdx="0" presStyleCnt="2"/>
      <dgm:spPr/>
      <dgm:t>
        <a:bodyPr/>
        <a:lstStyle/>
        <a:p>
          <a:endParaRPr lang="es-ES"/>
        </a:p>
      </dgm:t>
    </dgm:pt>
    <dgm:pt modelId="{3FFF3975-BF9E-4FA7-92EA-5AF438929DDD}" type="pres">
      <dgm:prSet presAssocID="{4DC9E548-DDC0-4551-9D55-0662E9CD67F7}" presName="connectorText" presStyleLbl="sibTrans2D1" presStyleIdx="0" presStyleCnt="2"/>
      <dgm:spPr/>
      <dgm:t>
        <a:bodyPr/>
        <a:lstStyle/>
        <a:p>
          <a:endParaRPr lang="es-ES"/>
        </a:p>
      </dgm:t>
    </dgm:pt>
    <dgm:pt modelId="{A3218007-34A5-49E3-B5AB-B3801907F2C1}" type="pres">
      <dgm:prSet presAssocID="{C894E448-2E7E-4915-ADC9-512EAD9BDDF5}" presName="node" presStyleLbl="node1" presStyleIdx="1" presStyleCnt="3" custScaleX="1690886" custScaleY="2000000" custLinFactY="-900000" custLinFactNeighborX="45310" custLinFactNeighborY="-9506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7FAB9A8-2747-4782-B9A9-8F2D01D63562}" type="pres">
      <dgm:prSet presAssocID="{36F00271-122F-4B98-9922-3F0294898057}" presName="sibTrans" presStyleLbl="sibTrans2D1" presStyleIdx="1" presStyleCnt="2"/>
      <dgm:spPr/>
      <dgm:t>
        <a:bodyPr/>
        <a:lstStyle/>
        <a:p>
          <a:endParaRPr lang="es-ES"/>
        </a:p>
      </dgm:t>
    </dgm:pt>
    <dgm:pt modelId="{7A2E9D70-F491-486C-8A37-4E32931B63E9}" type="pres">
      <dgm:prSet presAssocID="{36F00271-122F-4B98-9922-3F0294898057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C7D609B5-6E50-47B9-8709-322F59156531}" type="pres">
      <dgm:prSet presAssocID="{FF824372-C7E1-49FE-8B4E-DE582E7E50FF}" presName="node" presStyleLbl="node1" presStyleIdx="2" presStyleCnt="3" custScaleX="1699386" custScaleY="2000000" custLinFactX="1288781" custLinFactY="-2275337" custLinFactNeighborX="1300000" custLinFactNeighborY="-23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C2743CF-695E-4004-9C47-69024C7EF896}" type="presOf" srcId="{4DC9E548-DDC0-4551-9D55-0662E9CD67F7}" destId="{04F46FEF-B2DB-49D2-9A3D-F268EBFE8C05}" srcOrd="0" destOrd="0" presId="urn:microsoft.com/office/officeart/2005/8/layout/process2"/>
    <dgm:cxn modelId="{58F460C1-1540-41D5-9BE9-CD8A0C470334}" srcId="{C2D8587D-64FB-46D5-8606-8DBEB164801E}" destId="{C894E448-2E7E-4915-ADC9-512EAD9BDDF5}" srcOrd="1" destOrd="0" parTransId="{2D292C45-5B8D-4234-ACF0-2F71F800E25F}" sibTransId="{36F00271-122F-4B98-9922-3F0294898057}"/>
    <dgm:cxn modelId="{A4EADDBC-5B74-4A2D-BCEE-5F77F6C69892}" type="presOf" srcId="{4DC9E548-DDC0-4551-9D55-0662E9CD67F7}" destId="{3FFF3975-BF9E-4FA7-92EA-5AF438929DDD}" srcOrd="1" destOrd="0" presId="urn:microsoft.com/office/officeart/2005/8/layout/process2"/>
    <dgm:cxn modelId="{AD704F4F-24D6-4BBD-8A0E-A184E01A0A33}" type="presOf" srcId="{C894E448-2E7E-4915-ADC9-512EAD9BDDF5}" destId="{A3218007-34A5-49E3-B5AB-B3801907F2C1}" srcOrd="0" destOrd="0" presId="urn:microsoft.com/office/officeart/2005/8/layout/process2"/>
    <dgm:cxn modelId="{B5770537-45FF-424E-8407-F621336637B4}" type="presOf" srcId="{36F00271-122F-4B98-9922-3F0294898057}" destId="{C7FAB9A8-2747-4782-B9A9-8F2D01D63562}" srcOrd="0" destOrd="0" presId="urn:microsoft.com/office/officeart/2005/8/layout/process2"/>
    <dgm:cxn modelId="{C749EBF7-E5E8-40A9-B6F5-A73621C93882}" srcId="{C2D8587D-64FB-46D5-8606-8DBEB164801E}" destId="{F14B2560-306B-44C0-944D-786238E89DFC}" srcOrd="0" destOrd="0" parTransId="{7121694E-F5CC-4089-B9B2-619D8B60FF9D}" sibTransId="{4DC9E548-DDC0-4551-9D55-0662E9CD67F7}"/>
    <dgm:cxn modelId="{9BA46C8A-0CCC-4F24-8BF2-AB8BF1F225CE}" type="presOf" srcId="{FF824372-C7E1-49FE-8B4E-DE582E7E50FF}" destId="{C7D609B5-6E50-47B9-8709-322F59156531}" srcOrd="0" destOrd="0" presId="urn:microsoft.com/office/officeart/2005/8/layout/process2"/>
    <dgm:cxn modelId="{3E7F928A-C3E8-4050-963F-0BFF3A1C47A7}" type="presOf" srcId="{C2D8587D-64FB-46D5-8606-8DBEB164801E}" destId="{00BB0423-5C01-45E3-A031-DE8B9F0F0C02}" srcOrd="0" destOrd="0" presId="urn:microsoft.com/office/officeart/2005/8/layout/process2"/>
    <dgm:cxn modelId="{6227966A-5F0E-4044-8045-ECBDB02071C2}" srcId="{C2D8587D-64FB-46D5-8606-8DBEB164801E}" destId="{FF824372-C7E1-49FE-8B4E-DE582E7E50FF}" srcOrd="2" destOrd="0" parTransId="{B86B147D-CD79-4979-8FB7-2C94FC8FBEB2}" sibTransId="{B12A1D7E-FB6B-405D-BFAE-83F7CD875F48}"/>
    <dgm:cxn modelId="{5BE33F1C-DDEA-4F10-8B46-4152521284FD}" type="presOf" srcId="{36F00271-122F-4B98-9922-3F0294898057}" destId="{7A2E9D70-F491-486C-8A37-4E32931B63E9}" srcOrd="1" destOrd="0" presId="urn:microsoft.com/office/officeart/2005/8/layout/process2"/>
    <dgm:cxn modelId="{1BA0C766-1B12-4FFD-8A7C-ECABD1909664}" type="presOf" srcId="{F14B2560-306B-44C0-944D-786238E89DFC}" destId="{76A19387-6F6D-406B-8916-54EF4494054C}" srcOrd="0" destOrd="0" presId="urn:microsoft.com/office/officeart/2005/8/layout/process2"/>
    <dgm:cxn modelId="{30EB3E02-6AC4-43AB-A9D6-466F4426BB6E}" type="presParOf" srcId="{00BB0423-5C01-45E3-A031-DE8B9F0F0C02}" destId="{76A19387-6F6D-406B-8916-54EF4494054C}" srcOrd="0" destOrd="0" presId="urn:microsoft.com/office/officeart/2005/8/layout/process2"/>
    <dgm:cxn modelId="{1114DBEA-26B5-47DD-9957-F97B53EC482A}" type="presParOf" srcId="{00BB0423-5C01-45E3-A031-DE8B9F0F0C02}" destId="{04F46FEF-B2DB-49D2-9A3D-F268EBFE8C05}" srcOrd="1" destOrd="0" presId="urn:microsoft.com/office/officeart/2005/8/layout/process2"/>
    <dgm:cxn modelId="{0E94C13A-49F0-4A33-B76A-CCD167A13F01}" type="presParOf" srcId="{04F46FEF-B2DB-49D2-9A3D-F268EBFE8C05}" destId="{3FFF3975-BF9E-4FA7-92EA-5AF438929DDD}" srcOrd="0" destOrd="0" presId="urn:microsoft.com/office/officeart/2005/8/layout/process2"/>
    <dgm:cxn modelId="{D6E355D2-4FE2-477F-90F9-ED2F92CE5CDE}" type="presParOf" srcId="{00BB0423-5C01-45E3-A031-DE8B9F0F0C02}" destId="{A3218007-34A5-49E3-B5AB-B3801907F2C1}" srcOrd="2" destOrd="0" presId="urn:microsoft.com/office/officeart/2005/8/layout/process2"/>
    <dgm:cxn modelId="{987F0A2A-55B6-4B58-A5B6-B7782C330108}" type="presParOf" srcId="{00BB0423-5C01-45E3-A031-DE8B9F0F0C02}" destId="{C7FAB9A8-2747-4782-B9A9-8F2D01D63562}" srcOrd="3" destOrd="0" presId="urn:microsoft.com/office/officeart/2005/8/layout/process2"/>
    <dgm:cxn modelId="{E8CCEB9F-BD09-472D-AFD9-097D403B606C}" type="presParOf" srcId="{C7FAB9A8-2747-4782-B9A9-8F2D01D63562}" destId="{7A2E9D70-F491-486C-8A37-4E32931B63E9}" srcOrd="0" destOrd="0" presId="urn:microsoft.com/office/officeart/2005/8/layout/process2"/>
    <dgm:cxn modelId="{8F77B2DE-EB5E-4770-8DCB-F958099BF025}" type="presParOf" srcId="{00BB0423-5C01-45E3-A031-DE8B9F0F0C02}" destId="{C7D609B5-6E50-47B9-8709-322F59156531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24351-E6A7-47F4-BA0D-6A1BFFD18569}">
      <dsp:nvSpPr>
        <dsp:cNvPr id="0" name=""/>
        <dsp:cNvSpPr/>
      </dsp:nvSpPr>
      <dsp:spPr>
        <a:xfrm>
          <a:off x="0" y="478767"/>
          <a:ext cx="536250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68803C-514B-4EB5-96D3-60B089050FC8}">
      <dsp:nvSpPr>
        <dsp:cNvPr id="0" name=""/>
        <dsp:cNvSpPr/>
      </dsp:nvSpPr>
      <dsp:spPr>
        <a:xfrm>
          <a:off x="1608750" y="0"/>
          <a:ext cx="3753752" cy="708480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883" tIns="0" rIns="14188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Educación Vial</a:t>
          </a:r>
          <a:endParaRPr lang="es-ES" sz="1800" kern="1200" dirty="0"/>
        </a:p>
      </dsp:txBody>
      <dsp:txXfrm>
        <a:off x="1643335" y="34585"/>
        <a:ext cx="3684582" cy="639310"/>
      </dsp:txXfrm>
    </dsp:sp>
    <dsp:sp modelId="{4FB6404C-55B2-4739-B41C-CE6EF2AAAFD4}">
      <dsp:nvSpPr>
        <dsp:cNvPr id="0" name=""/>
        <dsp:cNvSpPr/>
      </dsp:nvSpPr>
      <dsp:spPr>
        <a:xfrm>
          <a:off x="0" y="1516115"/>
          <a:ext cx="536250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-284491"/>
              <a:satOff val="-15123"/>
              <a:lumOff val="23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3C57A3-3325-4423-BE45-2344F86F8350}">
      <dsp:nvSpPr>
        <dsp:cNvPr id="0" name=""/>
        <dsp:cNvSpPr/>
      </dsp:nvSpPr>
      <dsp:spPr>
        <a:xfrm>
          <a:off x="84437" y="1233262"/>
          <a:ext cx="3753752" cy="708480"/>
        </a:xfrm>
        <a:prstGeom prst="roundRect">
          <a:avLst/>
        </a:prstGeom>
        <a:solidFill>
          <a:schemeClr val="accent1">
            <a:shade val="50000"/>
            <a:hueOff val="-284491"/>
            <a:satOff val="-15123"/>
            <a:lumOff val="238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883" tIns="0" rIns="14188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Formación conductores</a:t>
          </a:r>
          <a:endParaRPr lang="es-ES" sz="1800" kern="1200" dirty="0"/>
        </a:p>
      </dsp:txBody>
      <dsp:txXfrm>
        <a:off x="119022" y="1267847"/>
        <a:ext cx="3684582" cy="639310"/>
      </dsp:txXfrm>
    </dsp:sp>
    <dsp:sp modelId="{76B28FAF-E89C-44E3-8A32-98CAE2764E45}">
      <dsp:nvSpPr>
        <dsp:cNvPr id="0" name=""/>
        <dsp:cNvSpPr/>
      </dsp:nvSpPr>
      <dsp:spPr>
        <a:xfrm>
          <a:off x="0" y="2585669"/>
          <a:ext cx="536250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-568983"/>
              <a:satOff val="-30245"/>
              <a:lumOff val="477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8A6C0A-92CB-4D8D-9B72-145EAB4591EB}">
      <dsp:nvSpPr>
        <dsp:cNvPr id="0" name=""/>
        <dsp:cNvSpPr/>
      </dsp:nvSpPr>
      <dsp:spPr>
        <a:xfrm>
          <a:off x="268125" y="2231429"/>
          <a:ext cx="3753752" cy="708480"/>
        </a:xfrm>
        <a:prstGeom prst="roundRect">
          <a:avLst/>
        </a:prstGeom>
        <a:solidFill>
          <a:schemeClr val="accent1">
            <a:shade val="50000"/>
            <a:hueOff val="-568983"/>
            <a:satOff val="-30245"/>
            <a:lumOff val="4776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883" tIns="0" rIns="1418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Formación profesional</a:t>
          </a:r>
          <a:endParaRPr lang="es-ES" sz="2400" kern="1200" dirty="0"/>
        </a:p>
      </dsp:txBody>
      <dsp:txXfrm>
        <a:off x="302710" y="2266014"/>
        <a:ext cx="3684582" cy="639310"/>
      </dsp:txXfrm>
    </dsp:sp>
    <dsp:sp modelId="{0BDA4218-AF7B-44E3-88DD-B9EA6CF7432C}">
      <dsp:nvSpPr>
        <dsp:cNvPr id="0" name=""/>
        <dsp:cNvSpPr/>
      </dsp:nvSpPr>
      <dsp:spPr>
        <a:xfrm>
          <a:off x="0" y="3728459"/>
          <a:ext cx="5362503" cy="138410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-284491"/>
              <a:satOff val="-15123"/>
              <a:lumOff val="23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9345E4-D201-43EB-9524-47615B1B6A05}">
      <dsp:nvSpPr>
        <dsp:cNvPr id="0" name=""/>
        <dsp:cNvSpPr/>
      </dsp:nvSpPr>
      <dsp:spPr>
        <a:xfrm>
          <a:off x="1608734" y="4267789"/>
          <a:ext cx="3753752" cy="708480"/>
        </a:xfrm>
        <a:prstGeom prst="roundRect">
          <a:avLst/>
        </a:prstGeom>
        <a:solidFill>
          <a:schemeClr val="accent1">
            <a:shade val="50000"/>
            <a:hueOff val="-284491"/>
            <a:satOff val="-15123"/>
            <a:lumOff val="238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883" tIns="0" rIns="14188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Aprendizaje vial a lo largo del ciclo vital</a:t>
          </a:r>
          <a:endParaRPr lang="es-ES" sz="1800" kern="1200" dirty="0"/>
        </a:p>
      </dsp:txBody>
      <dsp:txXfrm>
        <a:off x="1643319" y="4302374"/>
        <a:ext cx="3684582" cy="639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6038B8-88BF-4E77-BB42-4ED995B69D94}">
      <dsp:nvSpPr>
        <dsp:cNvPr id="0" name=""/>
        <dsp:cNvSpPr/>
      </dsp:nvSpPr>
      <dsp:spPr>
        <a:xfrm>
          <a:off x="2466240" y="1596772"/>
          <a:ext cx="2808956" cy="210844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400" kern="1200" dirty="0" smtClean="0"/>
            <a:t>Seguridad vial</a:t>
          </a:r>
          <a:endParaRPr lang="es-ES" sz="3400" kern="1200" dirty="0"/>
        </a:p>
      </dsp:txBody>
      <dsp:txXfrm>
        <a:off x="2569166" y="1699698"/>
        <a:ext cx="2603104" cy="1902595"/>
      </dsp:txXfrm>
    </dsp:sp>
    <dsp:sp modelId="{C91E16B6-6739-4F5C-9734-3B55DA3FF514}">
      <dsp:nvSpPr>
        <dsp:cNvPr id="0" name=""/>
        <dsp:cNvSpPr/>
      </dsp:nvSpPr>
      <dsp:spPr>
        <a:xfrm rot="16507210">
          <a:off x="3844722" y="1465038"/>
          <a:ext cx="2645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4522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A09DC7-533D-447E-8018-B883331D8C6B}">
      <dsp:nvSpPr>
        <dsp:cNvPr id="0" name=""/>
        <dsp:cNvSpPr/>
      </dsp:nvSpPr>
      <dsp:spPr>
        <a:xfrm>
          <a:off x="2963385" y="-103698"/>
          <a:ext cx="2179562" cy="1437003"/>
        </a:xfrm>
        <a:prstGeom prst="roundRect">
          <a:avLst/>
        </a:prstGeom>
        <a:solidFill>
          <a:schemeClr val="accent4">
            <a:hueOff val="2917576"/>
            <a:satOff val="-3427"/>
            <a:lumOff val="131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Movilidad sostenible</a:t>
          </a:r>
          <a:endParaRPr lang="es-ES" sz="2900" kern="1200" dirty="0"/>
        </a:p>
      </dsp:txBody>
      <dsp:txXfrm>
        <a:off x="3033534" y="-33549"/>
        <a:ext cx="2039264" cy="1296705"/>
      </dsp:txXfrm>
    </dsp:sp>
    <dsp:sp modelId="{C93B4840-6E19-46F2-8EB4-8814377117F7}">
      <dsp:nvSpPr>
        <dsp:cNvPr id="0" name=""/>
        <dsp:cNvSpPr/>
      </dsp:nvSpPr>
      <dsp:spPr>
        <a:xfrm rot="19936511">
          <a:off x="5202623" y="1618767"/>
          <a:ext cx="12642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4265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8D7789-9278-40E5-8E8A-28ADBB429845}">
      <dsp:nvSpPr>
        <dsp:cNvPr id="0" name=""/>
        <dsp:cNvSpPr/>
      </dsp:nvSpPr>
      <dsp:spPr>
        <a:xfrm>
          <a:off x="6394315" y="206550"/>
          <a:ext cx="1742588" cy="1320423"/>
        </a:xfrm>
        <a:prstGeom prst="roundRect">
          <a:avLst/>
        </a:prstGeom>
        <a:solidFill>
          <a:schemeClr val="accent4">
            <a:hueOff val="5835152"/>
            <a:satOff val="-6853"/>
            <a:lumOff val="263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Percepción del riesgo</a:t>
          </a:r>
          <a:endParaRPr lang="es-ES" sz="2200" kern="1200" dirty="0"/>
        </a:p>
      </dsp:txBody>
      <dsp:txXfrm>
        <a:off x="6458773" y="271008"/>
        <a:ext cx="1613672" cy="1191507"/>
      </dsp:txXfrm>
    </dsp:sp>
    <dsp:sp modelId="{CF2E7719-7CD6-45B8-A988-30678C7EDE84}">
      <dsp:nvSpPr>
        <dsp:cNvPr id="0" name=""/>
        <dsp:cNvSpPr/>
      </dsp:nvSpPr>
      <dsp:spPr>
        <a:xfrm rot="357623">
          <a:off x="5272377" y="2851790"/>
          <a:ext cx="104312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3129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B7B8B3-2695-470B-BBC8-764ACDA74364}">
      <dsp:nvSpPr>
        <dsp:cNvPr id="0" name=""/>
        <dsp:cNvSpPr/>
      </dsp:nvSpPr>
      <dsp:spPr>
        <a:xfrm>
          <a:off x="6312687" y="2253660"/>
          <a:ext cx="1824216" cy="1495038"/>
        </a:xfrm>
        <a:prstGeom prst="roundRect">
          <a:avLst/>
        </a:prstGeom>
        <a:solidFill>
          <a:schemeClr val="accent4">
            <a:hueOff val="8752729"/>
            <a:satOff val="-10280"/>
            <a:lumOff val="395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VALORES sociales</a:t>
          </a:r>
          <a:endParaRPr lang="es-ES" sz="2700" kern="1200" dirty="0"/>
        </a:p>
      </dsp:txBody>
      <dsp:txXfrm>
        <a:off x="6385669" y="2326642"/>
        <a:ext cx="1678252" cy="1349074"/>
      </dsp:txXfrm>
    </dsp:sp>
    <dsp:sp modelId="{22D3CAB4-D4AA-43CB-805E-1D507605FFA4}">
      <dsp:nvSpPr>
        <dsp:cNvPr id="0" name=""/>
        <dsp:cNvSpPr/>
      </dsp:nvSpPr>
      <dsp:spPr>
        <a:xfrm rot="3250306">
          <a:off x="4552249" y="3860847"/>
          <a:ext cx="3838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3898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84B394-2611-4F7D-BA89-84C3AD91A5E9}">
      <dsp:nvSpPr>
        <dsp:cNvPr id="0" name=""/>
        <dsp:cNvSpPr/>
      </dsp:nvSpPr>
      <dsp:spPr>
        <a:xfrm>
          <a:off x="4537871" y="4016475"/>
          <a:ext cx="1555573" cy="1271799"/>
        </a:xfrm>
        <a:prstGeom prst="roundRect">
          <a:avLst/>
        </a:prstGeom>
        <a:solidFill>
          <a:schemeClr val="accent4">
            <a:hueOff val="11670305"/>
            <a:satOff val="-13706"/>
            <a:lumOff val="526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Factores de riesgo</a:t>
          </a:r>
          <a:endParaRPr lang="es-ES" sz="2200" kern="1200" dirty="0"/>
        </a:p>
      </dsp:txBody>
      <dsp:txXfrm>
        <a:off x="4599955" y="4078559"/>
        <a:ext cx="1431405" cy="1147631"/>
      </dsp:txXfrm>
    </dsp:sp>
    <dsp:sp modelId="{F70B47F7-1E5A-490D-8CA0-28A38C94C67B}">
      <dsp:nvSpPr>
        <dsp:cNvPr id="0" name=""/>
        <dsp:cNvSpPr/>
      </dsp:nvSpPr>
      <dsp:spPr>
        <a:xfrm rot="7850235">
          <a:off x="2496544" y="3917014"/>
          <a:ext cx="5598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9880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DB4510-10BF-4C9B-975F-1B98A2C33CEF}">
      <dsp:nvSpPr>
        <dsp:cNvPr id="0" name=""/>
        <dsp:cNvSpPr/>
      </dsp:nvSpPr>
      <dsp:spPr>
        <a:xfrm>
          <a:off x="1508727" y="4128808"/>
          <a:ext cx="1443599" cy="839744"/>
        </a:xfrm>
        <a:prstGeom prst="roundRect">
          <a:avLst/>
        </a:prstGeom>
        <a:solidFill>
          <a:schemeClr val="accent4">
            <a:hueOff val="14587881"/>
            <a:satOff val="-17133"/>
            <a:lumOff val="65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Primeros auxilios</a:t>
          </a:r>
          <a:endParaRPr lang="es-ES" sz="1700" kern="1200" dirty="0"/>
        </a:p>
      </dsp:txBody>
      <dsp:txXfrm>
        <a:off x="1549720" y="4169801"/>
        <a:ext cx="1361613" cy="757758"/>
      </dsp:txXfrm>
    </dsp:sp>
    <dsp:sp modelId="{0F1B2B47-E212-4B61-A2C2-31F07BB3DB5C}">
      <dsp:nvSpPr>
        <dsp:cNvPr id="0" name=""/>
        <dsp:cNvSpPr/>
      </dsp:nvSpPr>
      <dsp:spPr>
        <a:xfrm rot="9982228">
          <a:off x="1889906" y="3060415"/>
          <a:ext cx="58456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4564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744FA4-6406-463B-95CD-D86F05B3C27B}">
      <dsp:nvSpPr>
        <dsp:cNvPr id="0" name=""/>
        <dsp:cNvSpPr/>
      </dsp:nvSpPr>
      <dsp:spPr>
        <a:xfrm>
          <a:off x="135061" y="2808315"/>
          <a:ext cx="1763076" cy="1069444"/>
        </a:xfrm>
        <a:prstGeom prst="roundRect">
          <a:avLst/>
        </a:prstGeom>
        <a:solidFill>
          <a:schemeClr val="accent4">
            <a:hueOff val="17505458"/>
            <a:satOff val="-20559"/>
            <a:lumOff val="789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Mecánica vs tecnología</a:t>
          </a:r>
          <a:endParaRPr lang="es-ES" sz="2100" kern="1200" dirty="0"/>
        </a:p>
      </dsp:txBody>
      <dsp:txXfrm>
        <a:off x="187267" y="2860521"/>
        <a:ext cx="1658664" cy="965032"/>
      </dsp:txXfrm>
    </dsp:sp>
    <dsp:sp modelId="{66C33C2A-7CB4-49AC-AC9E-0B08F1034175}">
      <dsp:nvSpPr>
        <dsp:cNvPr id="0" name=""/>
        <dsp:cNvSpPr/>
      </dsp:nvSpPr>
      <dsp:spPr>
        <a:xfrm rot="12972083">
          <a:off x="1832618" y="1415913"/>
          <a:ext cx="70131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318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52F26E-08B3-4FA6-BA0F-6714AA2CB03B}">
      <dsp:nvSpPr>
        <dsp:cNvPr id="0" name=""/>
        <dsp:cNvSpPr/>
      </dsp:nvSpPr>
      <dsp:spPr>
        <a:xfrm>
          <a:off x="166876" y="166705"/>
          <a:ext cx="2043099" cy="1042099"/>
        </a:xfrm>
        <a:prstGeom prst="roundRect">
          <a:avLst/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Normativa y señalización</a:t>
          </a:r>
          <a:endParaRPr lang="es-ES" sz="1800" kern="1200" dirty="0"/>
        </a:p>
      </dsp:txBody>
      <dsp:txXfrm>
        <a:off x="217747" y="217576"/>
        <a:ext cx="1941357" cy="9403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26474-0D83-444D-BDC9-085A7F652E14}">
      <dsp:nvSpPr>
        <dsp:cNvPr id="0" name=""/>
        <dsp:cNvSpPr/>
      </dsp:nvSpPr>
      <dsp:spPr>
        <a:xfrm rot="16200000">
          <a:off x="445777" y="-445777"/>
          <a:ext cx="792087" cy="168364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Profesores</a:t>
          </a:r>
          <a:endParaRPr lang="es-ES" sz="1800" kern="1200" dirty="0"/>
        </a:p>
      </dsp:txBody>
      <dsp:txXfrm rot="5400000">
        <a:off x="0" y="0"/>
        <a:ext cx="1683643" cy="594066"/>
      </dsp:txXfrm>
    </dsp:sp>
    <dsp:sp modelId="{70C8C6E8-1338-4D08-BC9E-294372D91DF8}">
      <dsp:nvSpPr>
        <dsp:cNvPr id="0" name=""/>
        <dsp:cNvSpPr/>
      </dsp:nvSpPr>
      <dsp:spPr>
        <a:xfrm>
          <a:off x="1683643" y="0"/>
          <a:ext cx="1683643" cy="792087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Profesores de formación vial</a:t>
          </a:r>
          <a:endParaRPr lang="es-ES" sz="1400" kern="1200" dirty="0"/>
        </a:p>
      </dsp:txBody>
      <dsp:txXfrm>
        <a:off x="1683643" y="0"/>
        <a:ext cx="1683643" cy="594066"/>
      </dsp:txXfrm>
    </dsp:sp>
    <dsp:sp modelId="{84FA06D2-5155-49B7-8D96-F9E92557BF08}">
      <dsp:nvSpPr>
        <dsp:cNvPr id="0" name=""/>
        <dsp:cNvSpPr/>
      </dsp:nvSpPr>
      <dsp:spPr>
        <a:xfrm rot="10800000">
          <a:off x="0" y="792087"/>
          <a:ext cx="1683643" cy="792087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Policías</a:t>
          </a:r>
          <a:endParaRPr lang="es-ES" sz="1800" kern="1200" dirty="0"/>
        </a:p>
      </dsp:txBody>
      <dsp:txXfrm rot="10800000">
        <a:off x="0" y="990109"/>
        <a:ext cx="1683643" cy="594066"/>
      </dsp:txXfrm>
    </dsp:sp>
    <dsp:sp modelId="{C483B056-5B02-42A0-AD74-7B9F2C81FEE5}">
      <dsp:nvSpPr>
        <dsp:cNvPr id="0" name=""/>
        <dsp:cNvSpPr/>
      </dsp:nvSpPr>
      <dsp:spPr>
        <a:xfrm rot="5400000">
          <a:off x="2129420" y="346310"/>
          <a:ext cx="792087" cy="168364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Educadores</a:t>
          </a:r>
          <a:endParaRPr lang="es-ES" sz="1800" kern="1200" dirty="0"/>
        </a:p>
      </dsp:txBody>
      <dsp:txXfrm rot="-5400000">
        <a:off x="1683643" y="990109"/>
        <a:ext cx="1683643" cy="594066"/>
      </dsp:txXfrm>
    </dsp:sp>
    <dsp:sp modelId="{09FFC43E-F6CF-421E-B4CC-F06EFB5C148A}">
      <dsp:nvSpPr>
        <dsp:cNvPr id="0" name=""/>
        <dsp:cNvSpPr/>
      </dsp:nvSpPr>
      <dsp:spPr>
        <a:xfrm>
          <a:off x="1178550" y="594065"/>
          <a:ext cx="1010185" cy="396043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¿Todos?</a:t>
          </a:r>
          <a:endParaRPr lang="es-ES" sz="1600" kern="1200" dirty="0"/>
        </a:p>
      </dsp:txBody>
      <dsp:txXfrm>
        <a:off x="1197883" y="613398"/>
        <a:ext cx="971519" cy="3573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26474-0D83-444D-BDC9-085A7F652E14}">
      <dsp:nvSpPr>
        <dsp:cNvPr id="0" name=""/>
        <dsp:cNvSpPr/>
      </dsp:nvSpPr>
      <dsp:spPr>
        <a:xfrm rot="16200000">
          <a:off x="546905" y="-546905"/>
          <a:ext cx="958416" cy="205222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Profesores de formación vial</a:t>
          </a:r>
          <a:endParaRPr lang="es-ES" sz="1800" kern="1200" dirty="0"/>
        </a:p>
      </dsp:txBody>
      <dsp:txXfrm rot="5400000">
        <a:off x="0" y="0"/>
        <a:ext cx="2052228" cy="718812"/>
      </dsp:txXfrm>
    </dsp:sp>
    <dsp:sp modelId="{70C8C6E8-1338-4D08-BC9E-294372D91DF8}">
      <dsp:nvSpPr>
        <dsp:cNvPr id="0" name=""/>
        <dsp:cNvSpPr/>
      </dsp:nvSpPr>
      <dsp:spPr>
        <a:xfrm>
          <a:off x="2052228" y="0"/>
          <a:ext cx="2052228" cy="95841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Educadores</a:t>
          </a:r>
          <a:endParaRPr lang="es-ES" sz="2000" kern="1200" dirty="0"/>
        </a:p>
      </dsp:txBody>
      <dsp:txXfrm>
        <a:off x="2052228" y="0"/>
        <a:ext cx="2052228" cy="718812"/>
      </dsp:txXfrm>
    </dsp:sp>
    <dsp:sp modelId="{84FA06D2-5155-49B7-8D96-F9E92557BF08}">
      <dsp:nvSpPr>
        <dsp:cNvPr id="0" name=""/>
        <dsp:cNvSpPr/>
      </dsp:nvSpPr>
      <dsp:spPr>
        <a:xfrm rot="10800000">
          <a:off x="0" y="958416"/>
          <a:ext cx="2052228" cy="95841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Profesores</a:t>
          </a:r>
          <a:endParaRPr lang="es-ES" sz="2000" kern="1200" dirty="0"/>
        </a:p>
      </dsp:txBody>
      <dsp:txXfrm rot="10800000">
        <a:off x="0" y="1198020"/>
        <a:ext cx="2052228" cy="718812"/>
      </dsp:txXfrm>
    </dsp:sp>
    <dsp:sp modelId="{C483B056-5B02-42A0-AD74-7B9F2C81FEE5}">
      <dsp:nvSpPr>
        <dsp:cNvPr id="0" name=""/>
        <dsp:cNvSpPr/>
      </dsp:nvSpPr>
      <dsp:spPr>
        <a:xfrm rot="5400000">
          <a:off x="2599134" y="411510"/>
          <a:ext cx="958416" cy="205222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Policías</a:t>
          </a:r>
          <a:endParaRPr lang="es-ES" sz="2000" kern="1200" dirty="0"/>
        </a:p>
      </dsp:txBody>
      <dsp:txXfrm rot="-5400000">
        <a:off x="2052228" y="1198020"/>
        <a:ext cx="2052228" cy="718812"/>
      </dsp:txXfrm>
    </dsp:sp>
    <dsp:sp modelId="{09FFC43E-F6CF-421E-B4CC-F06EFB5C148A}">
      <dsp:nvSpPr>
        <dsp:cNvPr id="0" name=""/>
        <dsp:cNvSpPr/>
      </dsp:nvSpPr>
      <dsp:spPr>
        <a:xfrm>
          <a:off x="1436559" y="718812"/>
          <a:ext cx="1231336" cy="479208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¿Todos?</a:t>
          </a:r>
          <a:endParaRPr lang="es-ES" sz="2000" kern="1200" dirty="0"/>
        </a:p>
      </dsp:txBody>
      <dsp:txXfrm>
        <a:off x="1459952" y="742205"/>
        <a:ext cx="1184550" cy="4324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26474-0D83-444D-BDC9-085A7F652E14}">
      <dsp:nvSpPr>
        <dsp:cNvPr id="0" name=""/>
        <dsp:cNvSpPr/>
      </dsp:nvSpPr>
      <dsp:spPr>
        <a:xfrm rot="16200000">
          <a:off x="656369" y="-656369"/>
          <a:ext cx="974427" cy="228716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Profesores de formación vial</a:t>
          </a:r>
          <a:endParaRPr lang="es-ES" sz="1800" kern="1200" dirty="0"/>
        </a:p>
      </dsp:txBody>
      <dsp:txXfrm rot="5400000">
        <a:off x="-1" y="1"/>
        <a:ext cx="2287166" cy="730820"/>
      </dsp:txXfrm>
    </dsp:sp>
    <dsp:sp modelId="{70C8C6E8-1338-4D08-BC9E-294372D91DF8}">
      <dsp:nvSpPr>
        <dsp:cNvPr id="0" name=""/>
        <dsp:cNvSpPr/>
      </dsp:nvSpPr>
      <dsp:spPr>
        <a:xfrm>
          <a:off x="2287166" y="0"/>
          <a:ext cx="2287166" cy="974427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Mutuas</a:t>
          </a:r>
          <a:endParaRPr lang="es-ES" sz="2000" kern="1200" dirty="0"/>
        </a:p>
      </dsp:txBody>
      <dsp:txXfrm>
        <a:off x="2287166" y="0"/>
        <a:ext cx="2287166" cy="730820"/>
      </dsp:txXfrm>
    </dsp:sp>
    <dsp:sp modelId="{84FA06D2-5155-49B7-8D96-F9E92557BF08}">
      <dsp:nvSpPr>
        <dsp:cNvPr id="0" name=""/>
        <dsp:cNvSpPr/>
      </dsp:nvSpPr>
      <dsp:spPr>
        <a:xfrm rot="10800000">
          <a:off x="0" y="974427"/>
          <a:ext cx="2287166" cy="974427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Servicios de prevención</a:t>
          </a:r>
          <a:endParaRPr lang="es-ES" sz="2000" kern="1200" dirty="0"/>
        </a:p>
      </dsp:txBody>
      <dsp:txXfrm rot="10800000">
        <a:off x="0" y="1218034"/>
        <a:ext cx="2287166" cy="730820"/>
      </dsp:txXfrm>
    </dsp:sp>
    <dsp:sp modelId="{C483B056-5B02-42A0-AD74-7B9F2C81FEE5}">
      <dsp:nvSpPr>
        <dsp:cNvPr id="0" name=""/>
        <dsp:cNvSpPr/>
      </dsp:nvSpPr>
      <dsp:spPr>
        <a:xfrm rot="5400000">
          <a:off x="2943535" y="318058"/>
          <a:ext cx="974427" cy="228716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Técnicos de prevención</a:t>
          </a:r>
          <a:endParaRPr lang="es-ES" sz="2000" kern="1200" dirty="0"/>
        </a:p>
      </dsp:txBody>
      <dsp:txXfrm rot="-5400000">
        <a:off x="2287165" y="1218034"/>
        <a:ext cx="2287166" cy="730820"/>
      </dsp:txXfrm>
    </dsp:sp>
    <dsp:sp modelId="{09FFC43E-F6CF-421E-B4CC-F06EFB5C148A}">
      <dsp:nvSpPr>
        <dsp:cNvPr id="0" name=""/>
        <dsp:cNvSpPr/>
      </dsp:nvSpPr>
      <dsp:spPr>
        <a:xfrm>
          <a:off x="1601016" y="730820"/>
          <a:ext cx="1372299" cy="487213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¿Todos?</a:t>
          </a:r>
          <a:endParaRPr lang="es-ES" sz="2000" kern="1200" dirty="0"/>
        </a:p>
      </dsp:txBody>
      <dsp:txXfrm>
        <a:off x="1624800" y="754604"/>
        <a:ext cx="1324731" cy="4396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50A1E1-0FE4-43BD-8834-75ADC2AD0BDC}">
      <dsp:nvSpPr>
        <dsp:cNvPr id="0" name=""/>
        <dsp:cNvSpPr/>
      </dsp:nvSpPr>
      <dsp:spPr>
        <a:xfrm>
          <a:off x="0" y="11983"/>
          <a:ext cx="2000264" cy="94952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España 1994</a:t>
          </a:r>
          <a:endParaRPr lang="es-ES" sz="2000" kern="1200" dirty="0"/>
        </a:p>
      </dsp:txBody>
      <dsp:txXfrm>
        <a:off x="46352" y="58335"/>
        <a:ext cx="1907560" cy="856824"/>
      </dsp:txXfrm>
    </dsp:sp>
    <dsp:sp modelId="{79B660BA-8F8E-41B7-AF24-DDC1A12A8B4F}">
      <dsp:nvSpPr>
        <dsp:cNvPr id="0" name=""/>
        <dsp:cNvSpPr/>
      </dsp:nvSpPr>
      <dsp:spPr>
        <a:xfrm>
          <a:off x="0" y="1042151"/>
          <a:ext cx="2000264" cy="94952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Alemania 1949</a:t>
          </a:r>
          <a:endParaRPr lang="es-ES" sz="2000" kern="1200" dirty="0"/>
        </a:p>
      </dsp:txBody>
      <dsp:txXfrm>
        <a:off x="46352" y="1088503"/>
        <a:ext cx="1907560" cy="856824"/>
      </dsp:txXfrm>
    </dsp:sp>
    <dsp:sp modelId="{1AC1ECC0-F59B-439B-BC6B-F1C5657C9B12}">
      <dsp:nvSpPr>
        <dsp:cNvPr id="0" name=""/>
        <dsp:cNvSpPr/>
      </dsp:nvSpPr>
      <dsp:spPr>
        <a:xfrm>
          <a:off x="0" y="2072320"/>
          <a:ext cx="2000264" cy="94952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Francia 1957</a:t>
          </a:r>
          <a:endParaRPr lang="es-ES" sz="2000" kern="1200" dirty="0"/>
        </a:p>
      </dsp:txBody>
      <dsp:txXfrm>
        <a:off x="46352" y="2118672"/>
        <a:ext cx="1907560" cy="856824"/>
      </dsp:txXfrm>
    </dsp:sp>
    <dsp:sp modelId="{A290B527-ED4A-4858-89DC-49457FB7E334}">
      <dsp:nvSpPr>
        <dsp:cNvPr id="0" name=""/>
        <dsp:cNvSpPr/>
      </dsp:nvSpPr>
      <dsp:spPr>
        <a:xfrm>
          <a:off x="0" y="3102488"/>
          <a:ext cx="2000264" cy="94952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Inglaterra 1946</a:t>
          </a:r>
          <a:endParaRPr lang="es-ES" sz="2000" kern="1200" dirty="0"/>
        </a:p>
      </dsp:txBody>
      <dsp:txXfrm>
        <a:off x="46352" y="3148840"/>
        <a:ext cx="1907560" cy="8568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50A1E1-0FE4-43BD-8834-75ADC2AD0BDC}">
      <dsp:nvSpPr>
        <dsp:cNvPr id="0" name=""/>
        <dsp:cNvSpPr/>
      </dsp:nvSpPr>
      <dsp:spPr>
        <a:xfrm>
          <a:off x="0" y="0"/>
          <a:ext cx="2000264" cy="97180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/>
            <a:t>OIT</a:t>
          </a:r>
          <a:endParaRPr lang="es-ES" sz="3600" kern="1200" dirty="0"/>
        </a:p>
      </dsp:txBody>
      <dsp:txXfrm>
        <a:off x="47440" y="47440"/>
        <a:ext cx="1905384" cy="876928"/>
      </dsp:txXfrm>
    </dsp:sp>
    <dsp:sp modelId="{79B660BA-8F8E-41B7-AF24-DDC1A12A8B4F}">
      <dsp:nvSpPr>
        <dsp:cNvPr id="0" name=""/>
        <dsp:cNvSpPr/>
      </dsp:nvSpPr>
      <dsp:spPr>
        <a:xfrm>
          <a:off x="0" y="985776"/>
          <a:ext cx="2000264" cy="97180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/>
            <a:t>1983</a:t>
          </a:r>
          <a:endParaRPr lang="es-ES" sz="3600" kern="1200" dirty="0"/>
        </a:p>
      </dsp:txBody>
      <dsp:txXfrm>
        <a:off x="47440" y="1033216"/>
        <a:ext cx="1905384" cy="876928"/>
      </dsp:txXfrm>
    </dsp:sp>
    <dsp:sp modelId="{1AC1ECC0-F59B-439B-BC6B-F1C5657C9B12}">
      <dsp:nvSpPr>
        <dsp:cNvPr id="0" name=""/>
        <dsp:cNvSpPr/>
      </dsp:nvSpPr>
      <dsp:spPr>
        <a:xfrm>
          <a:off x="0" y="1971492"/>
          <a:ext cx="2000264" cy="97180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/>
            <a:t>1988</a:t>
          </a:r>
          <a:endParaRPr lang="es-ES" sz="3600" kern="1200" dirty="0"/>
        </a:p>
      </dsp:txBody>
      <dsp:txXfrm>
        <a:off x="47440" y="2018932"/>
        <a:ext cx="1905384" cy="876928"/>
      </dsp:txXfrm>
    </dsp:sp>
    <dsp:sp modelId="{A290B527-ED4A-4858-89DC-49457FB7E334}">
      <dsp:nvSpPr>
        <dsp:cNvPr id="0" name=""/>
        <dsp:cNvSpPr/>
      </dsp:nvSpPr>
      <dsp:spPr>
        <a:xfrm>
          <a:off x="0" y="2957208"/>
          <a:ext cx="2000264" cy="97180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/>
            <a:t>1996</a:t>
          </a:r>
          <a:endParaRPr lang="es-ES" sz="3600" kern="1200" dirty="0"/>
        </a:p>
      </dsp:txBody>
      <dsp:txXfrm>
        <a:off x="47440" y="3004648"/>
        <a:ext cx="1905384" cy="87692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434B83-95C1-4962-8122-DD839C84EAE6}">
      <dsp:nvSpPr>
        <dsp:cNvPr id="0" name=""/>
        <dsp:cNvSpPr/>
      </dsp:nvSpPr>
      <dsp:spPr>
        <a:xfrm>
          <a:off x="1070033" y="155231"/>
          <a:ext cx="3752952" cy="1303351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4630D-4CDF-4EFD-BF20-DFFE6EB784CB}">
      <dsp:nvSpPr>
        <dsp:cNvPr id="0" name=""/>
        <dsp:cNvSpPr/>
      </dsp:nvSpPr>
      <dsp:spPr>
        <a:xfrm>
          <a:off x="2353950" y="3319199"/>
          <a:ext cx="727316" cy="465482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46A74-08AD-4F87-8BE9-01E6B3D872DB}">
      <dsp:nvSpPr>
        <dsp:cNvPr id="0" name=""/>
        <dsp:cNvSpPr/>
      </dsp:nvSpPr>
      <dsp:spPr>
        <a:xfrm>
          <a:off x="333552" y="3716699"/>
          <a:ext cx="5247814" cy="872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B0F0"/>
              </a:solidFill>
            </a:rPr>
            <a:t>Planes de seguridad vial, movilidad o simples acciones</a:t>
          </a:r>
          <a:endParaRPr lang="es-ES" sz="2000" b="1" kern="1200" dirty="0">
            <a:solidFill>
              <a:srgbClr val="00B0F0"/>
            </a:solidFill>
          </a:endParaRPr>
        </a:p>
      </dsp:txBody>
      <dsp:txXfrm>
        <a:off x="333552" y="3716699"/>
        <a:ext cx="5247814" cy="872779"/>
      </dsp:txXfrm>
    </dsp:sp>
    <dsp:sp modelId="{2B00FACA-56C7-4C83-8CC5-18F326BB5F44}">
      <dsp:nvSpPr>
        <dsp:cNvPr id="0" name=""/>
        <dsp:cNvSpPr/>
      </dsp:nvSpPr>
      <dsp:spPr>
        <a:xfrm>
          <a:off x="2799710" y="118750"/>
          <a:ext cx="2072258" cy="189578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GRANDES EMPRESAS</a:t>
          </a:r>
          <a:endParaRPr lang="es-ES" sz="1800" b="1" kern="1200" dirty="0"/>
        </a:p>
      </dsp:txBody>
      <dsp:txXfrm>
        <a:off x="3103185" y="396381"/>
        <a:ext cx="1465308" cy="1340520"/>
      </dsp:txXfrm>
    </dsp:sp>
    <dsp:sp modelId="{E1D50F94-751D-43C8-9C47-040B09DC5F50}">
      <dsp:nvSpPr>
        <dsp:cNvPr id="0" name=""/>
        <dsp:cNvSpPr/>
      </dsp:nvSpPr>
      <dsp:spPr>
        <a:xfrm>
          <a:off x="739378" y="195059"/>
          <a:ext cx="2048418" cy="204840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PYMES</a:t>
          </a:r>
          <a:endParaRPr lang="es-ES" sz="2800" b="1" kern="1200" dirty="0"/>
        </a:p>
      </dsp:txBody>
      <dsp:txXfrm>
        <a:off x="1039362" y="495041"/>
        <a:ext cx="1448450" cy="1448441"/>
      </dsp:txXfrm>
    </dsp:sp>
    <dsp:sp modelId="{E2BACBA9-B04B-4E52-B6A8-2D2C14B12084}">
      <dsp:nvSpPr>
        <dsp:cNvPr id="0" name=""/>
        <dsp:cNvSpPr/>
      </dsp:nvSpPr>
      <dsp:spPr>
        <a:xfrm>
          <a:off x="2341863" y="1873843"/>
          <a:ext cx="1309169" cy="120607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CONTEXTO</a:t>
          </a:r>
          <a:endParaRPr lang="es-ES" sz="1200" kern="1200" dirty="0"/>
        </a:p>
      </dsp:txBody>
      <dsp:txXfrm>
        <a:off x="2533586" y="2050468"/>
        <a:ext cx="925723" cy="852822"/>
      </dsp:txXfrm>
    </dsp:sp>
    <dsp:sp modelId="{3C6A45E9-B795-4AC4-9B07-27EAFCAB6551}">
      <dsp:nvSpPr>
        <dsp:cNvPr id="0" name=""/>
        <dsp:cNvSpPr/>
      </dsp:nvSpPr>
      <dsp:spPr>
        <a:xfrm>
          <a:off x="72003" y="131845"/>
          <a:ext cx="5126731" cy="312289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A19387-6F6D-406B-8916-54EF4494054C}">
      <dsp:nvSpPr>
        <dsp:cNvPr id="0" name=""/>
        <dsp:cNvSpPr/>
      </dsp:nvSpPr>
      <dsp:spPr>
        <a:xfrm>
          <a:off x="0" y="144016"/>
          <a:ext cx="1697630" cy="4244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Fesvial</a:t>
          </a:r>
          <a:endParaRPr lang="es-ES" sz="1600" kern="1200" dirty="0"/>
        </a:p>
      </dsp:txBody>
      <dsp:txXfrm>
        <a:off x="12430" y="156446"/>
        <a:ext cx="1672770" cy="399547"/>
      </dsp:txXfrm>
    </dsp:sp>
    <dsp:sp modelId="{04F46FEF-B2DB-49D2-9A3D-F268EBFE8C05}">
      <dsp:nvSpPr>
        <dsp:cNvPr id="0" name=""/>
        <dsp:cNvSpPr/>
      </dsp:nvSpPr>
      <dsp:spPr>
        <a:xfrm rot="1">
          <a:off x="1765071" y="351445"/>
          <a:ext cx="404645" cy="95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 dirty="0"/>
        </a:p>
      </dsp:txBody>
      <dsp:txXfrm>
        <a:off x="1765071" y="353355"/>
        <a:ext cx="401780" cy="5729"/>
      </dsp:txXfrm>
    </dsp:sp>
    <dsp:sp modelId="{A3218007-34A5-49E3-B5AB-B3801907F2C1}">
      <dsp:nvSpPr>
        <dsp:cNvPr id="0" name=""/>
        <dsp:cNvSpPr/>
      </dsp:nvSpPr>
      <dsp:spPr>
        <a:xfrm>
          <a:off x="2237158" y="144016"/>
          <a:ext cx="1435250" cy="4244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PESI</a:t>
          </a:r>
          <a:endParaRPr lang="es-ES" sz="2000" kern="1200" dirty="0"/>
        </a:p>
      </dsp:txBody>
      <dsp:txXfrm>
        <a:off x="2249588" y="156446"/>
        <a:ext cx="1410390" cy="399547"/>
      </dsp:txXfrm>
    </dsp:sp>
    <dsp:sp modelId="{C7FAB9A8-2747-4782-B9A9-8F2D01D63562}">
      <dsp:nvSpPr>
        <dsp:cNvPr id="0" name=""/>
        <dsp:cNvSpPr/>
      </dsp:nvSpPr>
      <dsp:spPr>
        <a:xfrm rot="21599999">
          <a:off x="3762130" y="351445"/>
          <a:ext cx="538330" cy="95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 dirty="0"/>
        </a:p>
      </dsp:txBody>
      <dsp:txXfrm>
        <a:off x="3762130" y="353355"/>
        <a:ext cx="535465" cy="5729"/>
      </dsp:txXfrm>
    </dsp:sp>
    <dsp:sp modelId="{C7D609B5-6E50-47B9-8709-322F59156531}">
      <dsp:nvSpPr>
        <dsp:cNvPr id="0" name=""/>
        <dsp:cNvSpPr/>
      </dsp:nvSpPr>
      <dsp:spPr>
        <a:xfrm>
          <a:off x="4390182" y="144016"/>
          <a:ext cx="1442465" cy="4244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Empresas</a:t>
          </a:r>
          <a:endParaRPr lang="es-ES" sz="1400" kern="1200" dirty="0"/>
        </a:p>
      </dsp:txBody>
      <dsp:txXfrm>
        <a:off x="4402612" y="156446"/>
        <a:ext cx="1417605" cy="3995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7233" cy="49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870" y="0"/>
            <a:ext cx="2947233" cy="49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351"/>
            <a:ext cx="2947233" cy="49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870" y="9430351"/>
            <a:ext cx="2947233" cy="49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AC5DBB8-586B-4A0D-86BC-FD3223F05F51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6727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7233" cy="49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870" y="0"/>
            <a:ext cx="2947233" cy="49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76"/>
            <a:ext cx="5438140" cy="446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351"/>
            <a:ext cx="2947233" cy="49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870" y="9430351"/>
            <a:ext cx="2947233" cy="49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358DF82-1D9B-4E16-A5F7-1FAA7C1BF4B2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2918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dirty="0" smtClean="0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EBAEEC-7C4A-4E73-AE73-5AC84A2F3AA7}" type="slidenum">
              <a:rPr lang="es-ES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9060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dirty="0"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562F3-5062-48EB-BD05-4F01AFDE1D40}" type="slidenum">
              <a:rPr lang="es-ES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7613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Estrategias de seguridad vial a tres niveles: mundial (ONU),</a:t>
            </a:r>
            <a:r>
              <a:rPr lang="es-ES" baseline="0" dirty="0" smtClean="0"/>
              <a:t> europeo (comisión europea) y español (DGT) en esta y las dos siguientes diapositivas. Para cada uno hay unos objetivos y prioridades de actuación. Aunque con diferente redacción y formato, son todos similares.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9D375E-DFBA-47E5-B7DA-5B977EB091CC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3848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Parece que los</a:t>
            </a:r>
            <a:r>
              <a:rPr lang="es-ES" baseline="0" dirty="0" smtClean="0"/>
              <a:t> próximos escenarios para la prevención de la accidentalidad vial, pasan por la intervención en la via, así como la intervención en el vehículo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6EB6E-1DA6-4775-B613-AF93B9BE4347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3274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F862B-369C-43B8-8BBD-34DB9F3A49C5}" type="slidenum">
              <a:rPr lang="es-ES" smtClean="0"/>
              <a:pPr>
                <a:defRPr/>
              </a:pPr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3244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 smtClean="0">
              <a:latin typeface="Arial" panose="020B0604020202020204" pitchFamily="34" charset="0"/>
            </a:endParaRP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EB6BDD5-3CAC-4A83-BFDB-DD67E8C2BC4D}" type="slidenum">
              <a:rPr lang="es-ES" altLang="es-ES" smtClean="0"/>
              <a:pPr>
                <a:spcBef>
                  <a:spcPct val="0"/>
                </a:spcBef>
              </a:pPr>
              <a:t>28</a:t>
            </a:fld>
            <a:endParaRPr lang="es-ES" altLang="es-ES" dirty="0" smtClean="0"/>
          </a:p>
        </p:txBody>
      </p:sp>
    </p:spTree>
    <p:extLst>
      <p:ext uri="{BB962C8B-B14F-4D97-AF65-F5344CB8AC3E}">
        <p14:creationId xmlns:p14="http://schemas.microsoft.com/office/powerpoint/2010/main" val="81037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F862B-369C-43B8-8BBD-34DB9F3A49C5}" type="slidenum">
              <a:rPr lang="es-ES" smtClean="0"/>
              <a:pPr>
                <a:defRPr/>
              </a:pPr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6392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F862B-369C-43B8-8BBD-34DB9F3A49C5}" type="slidenum">
              <a:rPr lang="es-ES" smtClean="0"/>
              <a:pPr>
                <a:defRPr/>
              </a:pPr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1464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F862B-369C-43B8-8BBD-34DB9F3A49C5}" type="slidenum">
              <a:rPr lang="es-ES" smtClean="0"/>
              <a:pPr>
                <a:defRPr/>
              </a:pPr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4396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F862B-369C-43B8-8BBD-34DB9F3A49C5}" type="slidenum">
              <a:rPr lang="es-ES" smtClean="0"/>
              <a:pPr>
                <a:defRPr/>
              </a:pPr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49707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Los objetivos de este curso</a:t>
            </a:r>
            <a:r>
              <a:rPr lang="es-ES" baseline="0" dirty="0" smtClean="0"/>
              <a:t> son: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F862B-369C-43B8-8BBD-34DB9F3A49C5}" type="slidenum">
              <a:rPr lang="es-ES" smtClean="0"/>
              <a:pPr>
                <a:defRPr/>
              </a:pPr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6568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F862B-369C-43B8-8BBD-34DB9F3A49C5}" type="slidenum">
              <a:rPr lang="es-ES" smtClean="0"/>
              <a:pPr>
                <a:defRPr/>
              </a:pPr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3598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F862B-369C-43B8-8BBD-34DB9F3A49C5}" type="slidenum">
              <a:rPr lang="es-ES" smtClean="0"/>
              <a:pPr>
                <a:defRPr/>
              </a:pPr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2256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712FF-4BC9-48EF-874A-7B2CB30E5CB6}" type="slidenum">
              <a:rPr lang="es-ES" smtClean="0"/>
              <a:pPr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9376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712FF-4BC9-48EF-874A-7B2CB30E5CB6}" type="slidenum">
              <a:rPr lang="es-ES" smtClean="0"/>
              <a:pPr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30008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dirty="0" smtClean="0"/>
          </a:p>
        </p:txBody>
      </p:sp>
      <p:sp>
        <p:nvSpPr>
          <p:cNvPr id="450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29EE0C-6954-434D-9A39-5AD2D35C81D9}" type="slidenum">
              <a:rPr lang="es-ES"/>
              <a:pPr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14203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25500" y="763588"/>
            <a:ext cx="5087938" cy="3816350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l-NL" dirty="0" smtClean="0"/>
              <a:t>The E-guide has been </a:t>
            </a:r>
            <a:r>
              <a:rPr lang="nl-NL" dirty="0" err="1" smtClean="0"/>
              <a:t>developed</a:t>
            </a:r>
            <a:r>
              <a:rPr lang="nl-NL" dirty="0" smtClean="0"/>
              <a:t> in the </a:t>
            </a:r>
            <a:r>
              <a:rPr lang="nl-NL" dirty="0" err="1" smtClean="0"/>
              <a:t>VeSafe</a:t>
            </a:r>
            <a:r>
              <a:rPr lang="nl-NL" dirty="0" smtClean="0"/>
              <a:t> (= Vehicle </a:t>
            </a:r>
            <a:r>
              <a:rPr lang="nl-NL" dirty="0" err="1" smtClean="0"/>
              <a:t>safety</a:t>
            </a:r>
            <a:r>
              <a:rPr lang="nl-NL" dirty="0" smtClean="0"/>
              <a:t>) project in 2012-2014.</a:t>
            </a:r>
          </a:p>
          <a:p>
            <a:pPr>
              <a:defRPr/>
            </a:pPr>
            <a:endParaRPr lang="nl-NL" dirty="0" smtClean="0"/>
          </a:p>
          <a:p>
            <a:pPr>
              <a:defRPr/>
            </a:pPr>
            <a:r>
              <a:rPr lang="nl-NL" dirty="0" smtClean="0"/>
              <a:t>These </a:t>
            </a:r>
            <a:r>
              <a:rPr lang="nl-NL" dirty="0" err="1" smtClean="0"/>
              <a:t>were</a:t>
            </a:r>
            <a:r>
              <a:rPr lang="nl-NL" dirty="0" smtClean="0"/>
              <a:t> the consortium partners </a:t>
            </a:r>
            <a:r>
              <a:rPr lang="nl-NL" dirty="0" err="1" smtClean="0"/>
              <a:t>from</a:t>
            </a:r>
            <a:r>
              <a:rPr lang="nl-NL" dirty="0" smtClean="0"/>
              <a:t>:</a:t>
            </a:r>
          </a:p>
          <a:p>
            <a:pPr marL="171450" indent="-171450">
              <a:buFontTx/>
              <a:buChar char="-"/>
              <a:defRPr/>
            </a:pPr>
            <a:r>
              <a:rPr lang="nl-NL" dirty="0" smtClean="0"/>
              <a:t>The Netherlands</a:t>
            </a:r>
          </a:p>
          <a:p>
            <a:pPr marL="171450" indent="-171450">
              <a:buFontTx/>
              <a:buChar char="-"/>
              <a:defRPr/>
            </a:pPr>
            <a:r>
              <a:rPr lang="nl-NL" dirty="0" smtClean="0"/>
              <a:t>Germany</a:t>
            </a:r>
          </a:p>
          <a:p>
            <a:pPr marL="171450" indent="-171450">
              <a:buFontTx/>
              <a:buChar char="-"/>
              <a:defRPr/>
            </a:pPr>
            <a:r>
              <a:rPr lang="nl-NL" dirty="0" smtClean="0"/>
              <a:t>Sweden</a:t>
            </a:r>
          </a:p>
          <a:p>
            <a:pPr marL="171450" indent="-171450">
              <a:buFontTx/>
              <a:buChar char="-"/>
              <a:defRPr/>
            </a:pPr>
            <a:r>
              <a:rPr lang="nl-NL" dirty="0" smtClean="0"/>
              <a:t>Norway</a:t>
            </a:r>
          </a:p>
          <a:p>
            <a:pPr marL="171450" indent="-171450">
              <a:buFontTx/>
              <a:buChar char="-"/>
              <a:defRPr/>
            </a:pPr>
            <a:r>
              <a:rPr lang="nl-NL" dirty="0" smtClean="0"/>
              <a:t>Spain</a:t>
            </a:r>
            <a:endParaRPr lang="nl-NL" dirty="0"/>
          </a:p>
        </p:txBody>
      </p:sp>
      <p:sp>
        <p:nvSpPr>
          <p:cNvPr id="354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2EDDC60-9D0B-4428-A083-D5D1B71399AF}" type="slidenum">
              <a:rPr lang="en-GB" altLang="es-ES" sz="1200" smtClean="0"/>
              <a:pPr/>
              <a:t>46</a:t>
            </a:fld>
            <a:endParaRPr lang="en-GB" altLang="es-ES" sz="1200" dirty="0" smtClean="0"/>
          </a:p>
        </p:txBody>
      </p:sp>
    </p:spTree>
    <p:extLst>
      <p:ext uri="{BB962C8B-B14F-4D97-AF65-F5344CB8AC3E}">
        <p14:creationId xmlns:p14="http://schemas.microsoft.com/office/powerpoint/2010/main" val="10406014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25500" y="763588"/>
            <a:ext cx="5087938" cy="3816350"/>
          </a:xfrm>
          <a:ln/>
        </p:spPr>
      </p:sp>
      <p:sp>
        <p:nvSpPr>
          <p:cNvPr id="36454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 dirty="0" smtClean="0">
              <a:latin typeface="Arial" panose="020B0604020202020204" pitchFamily="34" charset="0"/>
            </a:endParaRPr>
          </a:p>
        </p:txBody>
      </p:sp>
      <p:sp>
        <p:nvSpPr>
          <p:cNvPr id="36454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84E4227-D6D2-4521-96B5-F503C2238C12}" type="slidenum">
              <a:rPr lang="en-GB" altLang="es-ES" sz="1200" smtClean="0"/>
              <a:pPr/>
              <a:t>48</a:t>
            </a:fld>
            <a:endParaRPr lang="en-GB" altLang="es-ES" sz="1200" dirty="0" smtClean="0"/>
          </a:p>
        </p:txBody>
      </p:sp>
    </p:spTree>
    <p:extLst>
      <p:ext uri="{BB962C8B-B14F-4D97-AF65-F5344CB8AC3E}">
        <p14:creationId xmlns:p14="http://schemas.microsoft.com/office/powerpoint/2010/main" val="3090712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iángulo rectángulo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5" name="4 Recortar rectángulo de esquina sencilla"/>
          <p:cNvSpPr/>
          <p:nvPr userDrawn="1"/>
        </p:nvSpPr>
        <p:spPr>
          <a:xfrm>
            <a:off x="0" y="0"/>
            <a:ext cx="785813" cy="6858000"/>
          </a:xfrm>
          <a:prstGeom prst="snip1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pic>
        <p:nvPicPr>
          <p:cNvPr id="6" name="Picture 6" descr="F:\FESVIAL\FESVIAL logo s.jpg"/>
          <p:cNvPicPr>
            <a:picLocks noChangeAspect="1" noChangeArrowheads="1"/>
          </p:cNvPicPr>
          <p:nvPr userDrawn="1"/>
        </p:nvPicPr>
        <p:blipFill>
          <a:blip r:embed="rId2" cstate="print"/>
          <a:srcRect r="37039" b="27605"/>
          <a:stretch>
            <a:fillRect/>
          </a:stretch>
        </p:blipFill>
        <p:spPr bwMode="auto">
          <a:xfrm>
            <a:off x="0" y="-6329"/>
            <a:ext cx="785813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7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5460051-B806-4CFC-A3E1-5FB3F92043EC}" type="datetime1">
              <a:rPr lang="es-ES"/>
              <a:pPr>
                <a:defRPr/>
              </a:pPr>
              <a:t>02/03/2016</a:t>
            </a:fld>
            <a:endParaRPr lang="en-US" dirty="0"/>
          </a:p>
        </p:txBody>
      </p:sp>
      <p:sp>
        <p:nvSpPr>
          <p:cNvPr id="8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7AF6DCB-D71D-475B-BAE0-CCC7A4C8CE33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ortar rectángulo de esquina sencilla"/>
          <p:cNvSpPr/>
          <p:nvPr userDrawn="1"/>
        </p:nvSpPr>
        <p:spPr>
          <a:xfrm>
            <a:off x="785813" y="6643688"/>
            <a:ext cx="8358187" cy="214312"/>
          </a:xfrm>
          <a:prstGeom prst="snip1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8" name="7 CuadroTexto"/>
          <p:cNvSpPr txBox="1"/>
          <p:nvPr userDrawn="1"/>
        </p:nvSpPr>
        <p:spPr>
          <a:xfrm>
            <a:off x="3500438" y="6611938"/>
            <a:ext cx="2071687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000" dirty="0">
                <a:solidFill>
                  <a:schemeClr val="bg1"/>
                </a:solidFill>
                <a:latin typeface="Calibri" pitchFamily="34" charset="0"/>
                <a:cs typeface="+mn-cs"/>
              </a:rPr>
              <a:t>Ayudar a conocer es  ayudar a vivir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28662" y="1285860"/>
            <a:ext cx="7929618" cy="4805382"/>
          </a:xfrm>
        </p:spPr>
        <p:txBody>
          <a:bodyPr/>
          <a:lstStyle>
            <a:lvl1pPr>
              <a:buClr>
                <a:srgbClr val="C00000"/>
              </a:buClr>
              <a:defRPr>
                <a:solidFill>
                  <a:srgbClr val="00B0F0"/>
                </a:solidFill>
                <a:latin typeface="Calibri" pitchFamily="34" charset="0"/>
              </a:defRPr>
            </a:lvl1pPr>
            <a:lvl2pPr>
              <a:buClr>
                <a:srgbClr val="C00000"/>
              </a:buClr>
              <a:defRPr>
                <a:solidFill>
                  <a:srgbClr val="C00000"/>
                </a:solidFill>
                <a:latin typeface="Calibri" pitchFamily="34" charset="0"/>
              </a:defRPr>
            </a:lvl2pPr>
            <a:lvl3pPr>
              <a:buClr>
                <a:srgbClr val="C00000"/>
              </a:buClr>
              <a:defRPr>
                <a:solidFill>
                  <a:srgbClr val="C00000"/>
                </a:solidFill>
                <a:latin typeface="Calibri" pitchFamily="34" charset="0"/>
              </a:defRPr>
            </a:lvl3pPr>
            <a:lvl4pPr>
              <a:buClr>
                <a:srgbClr val="C00000"/>
              </a:buClr>
              <a:defRPr>
                <a:solidFill>
                  <a:srgbClr val="C00000"/>
                </a:solidFill>
                <a:latin typeface="Calibri" pitchFamily="34" charset="0"/>
              </a:defRPr>
            </a:lvl4pPr>
            <a:lvl5pPr>
              <a:buClr>
                <a:srgbClr val="C00000"/>
              </a:buClr>
              <a:defRPr>
                <a:solidFill>
                  <a:srgbClr val="C00000"/>
                </a:solidFill>
                <a:latin typeface="Calibri" pitchFamily="34" charset="0"/>
              </a:defRPr>
            </a:lvl5pPr>
            <a:extLst/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928662" y="274638"/>
            <a:ext cx="7929618" cy="1143000"/>
          </a:xfrm>
        </p:spPr>
        <p:txBody>
          <a:bodyPr rtlCol="0"/>
          <a:lstStyle>
            <a:lvl1pPr algn="ctr">
              <a:defRPr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8FD8D1-14F4-454A-9749-04247B388234}" type="datetime1">
              <a:rPr lang="es-ES"/>
              <a:pPr>
                <a:defRPr/>
              </a:pPr>
              <a:t>02/03/2016</a:t>
            </a:fld>
            <a:endParaRPr lang="en-US" dirty="0"/>
          </a:p>
        </p:txBody>
      </p:sp>
      <p:sp>
        <p:nvSpPr>
          <p:cNvPr id="11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2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86750" y="6500813"/>
            <a:ext cx="714375" cy="35718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  <a:extLst/>
          </a:lstStyle>
          <a:p>
            <a:pPr>
              <a:defRPr/>
            </a:pPr>
            <a:fld id="{1C6303AD-88AD-4FA8-8492-BF950B2EC74A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4" name="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86E47-B480-4530-B883-1FFF528DC671}" type="datetime1">
              <a:rPr lang="es-ES"/>
              <a:pPr>
                <a:defRPr/>
              </a:pPr>
              <a:t>02/03/2016</a:t>
            </a:fld>
            <a:endParaRPr lang="es-ES" dirty="0"/>
          </a:p>
        </p:txBody>
      </p:sp>
      <p:sp>
        <p:nvSpPr>
          <p:cNvPr id="5" name="10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A2C2D-37A9-4A3E-9C77-F1A5CA13496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6" name="11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08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090973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86700" cy="1325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B0F0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5" name="Content Placeholder 8"/>
          <p:cNvSpPr>
            <a:spLocks noGrp="1"/>
          </p:cNvSpPr>
          <p:nvPr>
            <p:ph sz="quarter" idx="13"/>
          </p:nvPr>
        </p:nvSpPr>
        <p:spPr>
          <a:xfrm>
            <a:off x="827584" y="1844824"/>
            <a:ext cx="7886700" cy="46805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B0F0"/>
                </a:solidFill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8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92D7A-BE6C-41D2-9949-7286533CAA9A}" type="datetime1">
              <a:rPr lang="es-ES"/>
              <a:pPr>
                <a:defRPr/>
              </a:pPr>
              <a:t>02/03/2016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www.peronamovilidad.com</a:t>
            </a: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39E8A-9182-4F4F-AF26-434E1C9EA749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416643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820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78921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2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636913"/>
            <a:ext cx="8229600" cy="3384476"/>
          </a:xfrm>
        </p:spPr>
        <p:txBody>
          <a:bodyPr/>
          <a:lstStyle>
            <a:lvl1pPr marL="0" indent="-342900">
              <a:buClr>
                <a:srgbClr val="0F5494"/>
              </a:buClr>
              <a:buSzPct val="120000"/>
              <a:buFont typeface="Arial" pitchFamily="34" charset="0"/>
              <a:buChar char="•"/>
              <a:defRPr/>
            </a:lvl1pPr>
            <a:lvl2pPr>
              <a:buClr>
                <a:srgbClr val="004494"/>
              </a:buClr>
              <a:defRPr/>
            </a:lvl2pPr>
            <a:lvl3pPr>
              <a:buFontTx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DD8139A-FAAB-4F54-8071-1E9C90BFBE7B}" type="slidenum">
              <a:rPr lang="en-GB"/>
              <a:pPr>
                <a:defRPr/>
              </a:pPr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7169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13" y="5943600"/>
            <a:ext cx="224313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7520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764000"/>
            <a:ext cx="8229600" cy="3825240"/>
          </a:xfrm>
        </p:spPr>
        <p:txBody>
          <a:bodyPr/>
          <a:lstStyle>
            <a:lvl1pPr marL="0" indent="-342900">
              <a:buClr>
                <a:srgbClr val="0F5494"/>
              </a:buClr>
              <a:buSzPct val="120000"/>
              <a:buFont typeface="Arial" pitchFamily="34" charset="0"/>
              <a:buChar char="•"/>
              <a:defRPr/>
            </a:lvl1pPr>
            <a:lvl2pPr>
              <a:buClr>
                <a:srgbClr val="004494"/>
              </a:buClr>
              <a:defRPr/>
            </a:lvl2pPr>
            <a:lvl3pPr>
              <a:buFontTx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2245DC7-1761-44EF-BE2B-A1C2AA0C2C89}" type="slidenum">
              <a:rPr lang="en-GB"/>
              <a:pPr>
                <a:defRPr/>
              </a:pPr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140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89000" y="1558925"/>
            <a:ext cx="3876675" cy="4962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18075" y="1558925"/>
            <a:ext cx="3876675" cy="4962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15932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928688" y="274638"/>
            <a:ext cx="7786687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1027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928688" y="1481138"/>
            <a:ext cx="7786687" cy="480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 smtClean="0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fld id="{AF051CDF-22DB-49DD-AD79-0BF5679F578B}" type="datetime1">
              <a:rPr lang="es-ES"/>
              <a:pPr>
                <a:defRPr/>
              </a:pPr>
              <a:t>03/03/2016</a:t>
            </a:fld>
            <a:endParaRPr lang="es-E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s-E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fld id="{446E2DCF-70CA-44FF-B2D1-D7E4342255F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4537075" y="47180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s-ES" sz="1800" dirty="0">
              <a:latin typeface="Arial" charset="0"/>
              <a:cs typeface="+mn-cs"/>
            </a:endParaRPr>
          </a:p>
        </p:txBody>
      </p:sp>
      <p:sp>
        <p:nvSpPr>
          <p:cNvPr id="11" name="10 Recortar rectángulo de esquina sencilla"/>
          <p:cNvSpPr/>
          <p:nvPr/>
        </p:nvSpPr>
        <p:spPr>
          <a:xfrm>
            <a:off x="-48590" y="908720"/>
            <a:ext cx="797891" cy="5949280"/>
          </a:xfrm>
          <a:prstGeom prst="snip1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3" name="4 Rectángulo"/>
          <p:cNvSpPr/>
          <p:nvPr userDrawn="1"/>
        </p:nvSpPr>
        <p:spPr>
          <a:xfrm rot="16200000">
            <a:off x="-2608769" y="3514028"/>
            <a:ext cx="59492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400" dirty="0" smtClean="0">
                <a:solidFill>
                  <a:schemeClr val="bg1"/>
                </a:solidFill>
              </a:rPr>
              <a:t>¿Podemos ayudar a la </a:t>
            </a:r>
            <a:br>
              <a:rPr lang="es-ES" sz="1400" dirty="0" smtClean="0">
                <a:solidFill>
                  <a:schemeClr val="bg1"/>
                </a:solidFill>
              </a:rPr>
            </a:br>
            <a:r>
              <a:rPr lang="es-ES" sz="1400" dirty="0" smtClean="0">
                <a:solidFill>
                  <a:schemeClr val="bg1"/>
                </a:solidFill>
              </a:rPr>
              <a:t>OMS a conseguir los objetivos del Decenio, reduciendo un 50% la mortalidad vial?</a:t>
            </a:r>
            <a:endParaRPr lang="es-ES" sz="1400" b="1" dirty="0" smtClean="0">
              <a:solidFill>
                <a:schemeClr val="bg1"/>
              </a:solidFill>
            </a:endParaRPr>
          </a:p>
        </p:txBody>
      </p:sp>
      <p:pic>
        <p:nvPicPr>
          <p:cNvPr id="14" name="Picture 6" descr="F:\FESVIAL\FESVIAL logo s.jpg"/>
          <p:cNvPicPr>
            <a:picLocks noChangeAspect="1" noChangeArrowheads="1"/>
          </p:cNvPicPr>
          <p:nvPr userDrawn="1"/>
        </p:nvPicPr>
        <p:blipFill>
          <a:blip r:embed="rId14" cstate="print"/>
          <a:srcRect r="37039" b="27605"/>
          <a:stretch>
            <a:fillRect/>
          </a:stretch>
        </p:blipFill>
        <p:spPr bwMode="auto">
          <a:xfrm>
            <a:off x="-36512" y="0"/>
            <a:ext cx="785813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4" r:id="rId7"/>
    <p:sldLayoutId id="2147483815" r:id="rId8"/>
    <p:sldLayoutId id="2147483816" r:id="rId9"/>
    <p:sldLayoutId id="2147483819" r:id="rId10"/>
    <p:sldLayoutId id="2147483820" r:id="rId11"/>
    <p:sldLayoutId id="214748382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B0F0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B0F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B0F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B0F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B0F0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rgbClr val="00B0F0"/>
          </a:solidFill>
          <a:latin typeface="Calibri" pitchFamily="34" charset="0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rgbClr val="00B0F0"/>
          </a:solidFill>
          <a:latin typeface="Calibri" pitchFamily="34" charset="0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rgbClr val="FF0000"/>
          </a:solidFill>
          <a:latin typeface="Calibri" pitchFamily="34" charset="0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rgbClr val="FF0000"/>
          </a:solidFill>
          <a:latin typeface="Calibri" pitchFamily="34" charset="0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rgbClr val="FF0000"/>
          </a:solidFill>
          <a:latin typeface="Calibri" pitchFamily="34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es/imgres?imgurl=http://www.upv.es/pepsom/imagenes/diputacion.jpg&amp;imgrefurl=http://www.upv.es/pepsom/pepsom.html&amp;h=505&amp;w=999&amp;sz=65&amp;hl=es&amp;start=5&amp;tbnid=-iAf8zVzkEdD5M:&amp;tbnh=75&amp;tbnw=149&amp;prev=/images?q=diputacion+de+valencia&amp;gbv=2&amp;svnum=10&amp;hl=es&amp;sa=G" TargetMode="External"/><Relationship Id="rId13" Type="http://schemas.openxmlformats.org/officeDocument/2006/relationships/hyperlink" Target="http://www.alsa.es/portal/site/Alsa/" TargetMode="External"/><Relationship Id="rId18" Type="http://schemas.openxmlformats.org/officeDocument/2006/relationships/image" Target="../media/image19.png"/><Relationship Id="rId3" Type="http://schemas.openxmlformats.org/officeDocument/2006/relationships/hyperlink" Target="http://www.pelayo.com/pelayo/index.htm" TargetMode="External"/><Relationship Id="rId7" Type="http://schemas.openxmlformats.org/officeDocument/2006/relationships/image" Target="../media/image12.jpeg"/><Relationship Id="rId12" Type="http://schemas.openxmlformats.org/officeDocument/2006/relationships/image" Target="../media/image15.jpeg"/><Relationship Id="rId1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6" Type="http://schemas.openxmlformats.org/officeDocument/2006/relationships/hyperlink" Target="http://www.madrid.es/portales/munimadrid/es/Inicio/Madrid-Global?vgnextfmt=default&amp;vgnextoid=285cea336ba9a110VgnVCM2000000c205a0aRCRD&amp;vgnextchannel=1ccd566813946010VgnVCM100000dc0ca8c0RCRD&amp;WT.ac=Madrid_Global" TargetMode="External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5" Type="http://schemas.openxmlformats.org/officeDocument/2006/relationships/image" Target="../media/image17.png"/><Relationship Id="rId10" Type="http://schemas.openxmlformats.org/officeDocument/2006/relationships/hyperlink" Target="http://www.cnae.com/index.asp" TargetMode="External"/><Relationship Id="rId19" Type="http://schemas.openxmlformats.org/officeDocument/2006/relationships/image" Target="../media/image20.png"/><Relationship Id="rId4" Type="http://schemas.openxmlformats.org/officeDocument/2006/relationships/image" Target="../media/image9.png"/><Relationship Id="rId9" Type="http://schemas.openxmlformats.org/officeDocument/2006/relationships/image" Target="../media/image13.jpeg"/><Relationship Id="rId1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60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6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hyperlink" Target="http://www.tmi-peqm.com/EMPRESA.jp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76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78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guridadviallaboral.es/" TargetMode="Externa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80.emf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1.gif"/><Relationship Id="rId4" Type="http://schemas.openxmlformats.org/officeDocument/2006/relationships/hyperlink" Target="http://www.seguridadviallaboral.es/" TargetMode="External"/><Relationship Id="rId9" Type="http://schemas.openxmlformats.org/officeDocument/2006/relationships/hyperlink" Target="http://osha-vesafe.mainstrat.com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0.emf"/><Relationship Id="rId4" Type="http://schemas.openxmlformats.org/officeDocument/2006/relationships/oleObject" Target="../embeddings/oleObject2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esvial.es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osha-vesafe.mainstrat.com/" TargetMode="External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jpe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9.jpeg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F:\FESVIAL\FESVIAL logo 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177" y="5232741"/>
            <a:ext cx="1627114" cy="1331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6 Subtítulo"/>
          <p:cNvSpPr>
            <a:spLocks noGrp="1"/>
          </p:cNvSpPr>
          <p:nvPr>
            <p:ph type="subTitle" idx="1"/>
          </p:nvPr>
        </p:nvSpPr>
        <p:spPr>
          <a:xfrm>
            <a:off x="3619325" y="4904614"/>
            <a:ext cx="5475728" cy="1836754"/>
          </a:xfrm>
        </p:spPr>
        <p:txBody>
          <a:bodyPr/>
          <a:lstStyle/>
          <a:p>
            <a:pPr marR="0" algn="ctr" eaLnBrk="1" hangingPunct="1"/>
            <a:r>
              <a:rPr lang="es-ES" sz="2800" b="1" dirty="0" smtClean="0">
                <a:solidFill>
                  <a:srgbClr val="00B0F0"/>
                </a:solidFill>
              </a:rPr>
              <a:t/>
            </a:r>
            <a:br>
              <a:rPr lang="es-ES" sz="2800" b="1" dirty="0" smtClean="0">
                <a:solidFill>
                  <a:srgbClr val="00B0F0"/>
                </a:solidFill>
              </a:rPr>
            </a:br>
            <a:r>
              <a:rPr lang="es-ES" sz="2000" dirty="0" smtClean="0">
                <a:solidFill>
                  <a:srgbClr val="00B0F0"/>
                </a:solidFill>
              </a:rPr>
              <a:t>Sr. José Ignacio Lijarcio Cárcel</a:t>
            </a:r>
          </a:p>
          <a:p>
            <a:pPr marR="0" algn="ctr" eaLnBrk="1" hangingPunct="1"/>
            <a:r>
              <a:rPr lang="es-ES" sz="2000" dirty="0" smtClean="0">
                <a:solidFill>
                  <a:srgbClr val="00B0F0"/>
                </a:solidFill>
              </a:rPr>
              <a:t>Director de Proyectos de FESVIAL</a:t>
            </a:r>
          </a:p>
          <a:p>
            <a:pPr marR="0" algn="ctr" eaLnBrk="1" hangingPunct="1"/>
            <a:r>
              <a:rPr lang="es-ES" sz="2000" dirty="0" smtClean="0">
                <a:solidFill>
                  <a:srgbClr val="00B0F0"/>
                </a:solidFill>
              </a:rPr>
              <a:t> Fundación para la Seguridad Vial</a:t>
            </a:r>
          </a:p>
          <a:p>
            <a:pPr marR="0" algn="ctr" eaLnBrk="1" hangingPunct="1"/>
            <a:r>
              <a:rPr lang="es-ES" sz="2000" dirty="0" smtClean="0">
                <a:solidFill>
                  <a:srgbClr val="00B0F0"/>
                </a:solidFill>
              </a:rPr>
              <a:t>www.fesvial.es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/>
            </a:r>
            <a:br>
              <a:rPr lang="es-ES" sz="2800" dirty="0" smtClean="0"/>
            </a:br>
            <a:endParaRPr lang="es-ES" sz="2800" b="1" dirty="0" smtClean="0">
              <a:solidFill>
                <a:srgbClr val="00B0F0"/>
              </a:solidFill>
            </a:endParaRPr>
          </a:p>
        </p:txBody>
      </p:sp>
      <p:sp>
        <p:nvSpPr>
          <p:cNvPr id="5" name="4 Recortar rectángulo de esquina sencilla"/>
          <p:cNvSpPr/>
          <p:nvPr/>
        </p:nvSpPr>
        <p:spPr>
          <a:xfrm>
            <a:off x="0" y="0"/>
            <a:ext cx="785813" cy="6858000"/>
          </a:xfrm>
          <a:prstGeom prst="snip1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5129" name="8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809FC1-EBB5-48A9-9720-A825D1F2430A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  <p:sp>
        <p:nvSpPr>
          <p:cNvPr id="6" name="Rectángulo 5"/>
          <p:cNvSpPr/>
          <p:nvPr/>
        </p:nvSpPr>
        <p:spPr>
          <a:xfrm>
            <a:off x="1633410" y="2743586"/>
            <a:ext cx="66247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eaLnBrk="1" hangingPunct="1"/>
            <a:r>
              <a:rPr lang="es-ES" sz="2800" b="1" dirty="0" smtClean="0">
                <a:solidFill>
                  <a:srgbClr val="00B0F0"/>
                </a:solidFill>
              </a:rPr>
              <a:t>La </a:t>
            </a:r>
            <a:r>
              <a:rPr lang="es-ES" sz="2800" b="1" dirty="0">
                <a:solidFill>
                  <a:srgbClr val="00B0F0"/>
                </a:solidFill>
              </a:rPr>
              <a:t>seguridad vial laboral; ¿Podemos ayudar a la </a:t>
            </a:r>
            <a:br>
              <a:rPr lang="es-ES" sz="2800" b="1" dirty="0">
                <a:solidFill>
                  <a:srgbClr val="00B0F0"/>
                </a:solidFill>
              </a:rPr>
            </a:br>
            <a:r>
              <a:rPr lang="es-ES" sz="2800" b="1" dirty="0">
                <a:solidFill>
                  <a:srgbClr val="00B0F0"/>
                </a:solidFill>
              </a:rPr>
              <a:t>OMS a conseguir los objetivos del Decenio, reduciendo un 50% la mortalidad vial?</a:t>
            </a:r>
          </a:p>
        </p:txBody>
      </p:sp>
      <p:pic>
        <p:nvPicPr>
          <p:cNvPr id="5122" name="Picture 2" descr="http://www.cgrict.com/img/Prever14/prever_im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34" y="881663"/>
            <a:ext cx="1905000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811192" y="86371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1600" b="1" dirty="0" err="1">
                <a:solidFill>
                  <a:srgbClr val="000099"/>
                </a:solidFill>
                <a:latin typeface="Times New Roman" panose="02020603050405020304" pitchFamily="18" charset="0"/>
              </a:rPr>
              <a:t>XVIIª</a:t>
            </a:r>
            <a:r>
              <a:rPr lang="es-ES" sz="16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 Jornadas Técnicas de Prevención de Riesgos Laborales y Responsabilidad Social </a:t>
            </a:r>
            <a:r>
              <a:rPr lang="es-ES" sz="1600" dirty="0">
                <a:solidFill>
                  <a:srgbClr val="000099"/>
                </a:solidFill>
                <a:latin typeface="Times New Roman" panose="02020603050405020304" pitchFamily="18" charset="0"/>
              </a:rPr>
              <a:t/>
            </a:r>
            <a:br>
              <a:rPr lang="es-ES" sz="1600" dirty="0">
                <a:solidFill>
                  <a:srgbClr val="000099"/>
                </a:solidFill>
                <a:latin typeface="Times New Roman" panose="02020603050405020304" pitchFamily="18" charset="0"/>
              </a:rPr>
            </a:br>
            <a:endParaRPr lang="es-ES" sz="1600" dirty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s-ES" sz="16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Fechas: 4 y 5 de marzo de </a:t>
            </a:r>
            <a:r>
              <a:rPr lang="es-ES" sz="16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2015</a:t>
            </a:r>
          </a:p>
          <a:p>
            <a:pPr algn="ctr"/>
            <a:endParaRPr lang="es-ES" sz="1600" b="1" i="0" dirty="0">
              <a:solidFill>
                <a:srgbClr val="000099"/>
              </a:solidFill>
              <a:effectLst/>
              <a:latin typeface="Times New Roman" panose="02020603050405020304" pitchFamily="18" charset="0"/>
            </a:endParaRPr>
          </a:p>
          <a:p>
            <a:pPr algn="ctr"/>
            <a:r>
              <a:rPr lang="es-ES" sz="16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Segovia</a:t>
            </a:r>
            <a:endParaRPr lang="es-ES" sz="1600" b="0" i="0" dirty="0">
              <a:solidFill>
                <a:srgbClr val="000099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5124" name="Picture 4" descr="http://www.cgrict.com/img/Prever15/200px-Segovia_-_Museo_de_Arte_Contemporaneo_Esteban_Vicente_(antiguo_Palacio_Real_de_San_Martin)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269" y="838811"/>
            <a:ext cx="1289844" cy="172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929618" cy="1143000"/>
          </a:xfrm>
        </p:spPr>
        <p:txBody>
          <a:bodyPr/>
          <a:lstStyle/>
          <a:p>
            <a:pPr algn="r">
              <a:defRPr/>
            </a:pPr>
            <a:r>
              <a:rPr lang="es-ES" sz="3600" dirty="0" smtClean="0"/>
              <a:t>¿Qué es FESVIAL?</a:t>
            </a:r>
            <a:endParaRPr sz="3600" dirty="0"/>
          </a:p>
        </p:txBody>
      </p:sp>
      <p:sp>
        <p:nvSpPr>
          <p:cNvPr id="4" name="Rectángulo 3"/>
          <p:cNvSpPr/>
          <p:nvPr/>
        </p:nvSpPr>
        <p:spPr>
          <a:xfrm>
            <a:off x="3842263" y="1448176"/>
            <a:ext cx="4392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es-ES_tradnl" sz="1800" b="1" dirty="0">
                <a:solidFill>
                  <a:srgbClr val="00B0F0"/>
                </a:solidFill>
              </a:rPr>
              <a:t>La Fundación </a:t>
            </a:r>
            <a:r>
              <a:rPr lang="es-ES_tradnl" sz="1800" b="1" dirty="0" smtClean="0">
                <a:solidFill>
                  <a:srgbClr val="00B0F0"/>
                </a:solidFill>
              </a:rPr>
              <a:t> </a:t>
            </a:r>
            <a:r>
              <a:rPr lang="es-ES_tradnl" sz="1800" b="1" dirty="0">
                <a:solidFill>
                  <a:srgbClr val="00B0F0"/>
                </a:solidFill>
              </a:rPr>
              <a:t>para la Seguridad Vial,</a:t>
            </a:r>
            <a:r>
              <a:rPr lang="es-ES_tradnl" sz="1800" dirty="0">
                <a:solidFill>
                  <a:srgbClr val="00B0F0"/>
                </a:solidFill>
              </a:rPr>
              <a:t> </a:t>
            </a:r>
            <a:r>
              <a:rPr lang="es-ES_tradnl" sz="1800" b="1" dirty="0">
                <a:solidFill>
                  <a:srgbClr val="00B0F0"/>
                </a:solidFill>
              </a:rPr>
              <a:t>FESVIAL,</a:t>
            </a:r>
            <a:r>
              <a:rPr lang="es-ES_tradnl" sz="1800" dirty="0">
                <a:solidFill>
                  <a:srgbClr val="00B0F0"/>
                </a:solidFill>
              </a:rPr>
              <a:t> es </a:t>
            </a:r>
            <a:r>
              <a:rPr lang="es-ES_tradnl" sz="1800" dirty="0" smtClean="0">
                <a:solidFill>
                  <a:srgbClr val="00B0F0"/>
                </a:solidFill>
              </a:rPr>
              <a:t>una entidad </a:t>
            </a:r>
            <a:r>
              <a:rPr lang="es-ES_tradnl" sz="1800" dirty="0">
                <a:solidFill>
                  <a:srgbClr val="00B0F0"/>
                </a:solidFill>
              </a:rPr>
              <a:t>independiente, sin ánimo de lucro, creada para actuar en el ámbito de la seguridad vial y la movilidad.</a:t>
            </a:r>
            <a:endParaRPr lang="es-ES" sz="1800" dirty="0">
              <a:solidFill>
                <a:srgbClr val="00B0F0"/>
              </a:solidFill>
            </a:endParaRPr>
          </a:p>
        </p:txBody>
      </p:sp>
      <p:pic>
        <p:nvPicPr>
          <p:cNvPr id="1026" name="Picture 2" descr="http://www.letsprevent.com/wp-content/uploads/jornada-seguridad-vial-emp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563" y="1498491"/>
            <a:ext cx="2141183" cy="151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3707904" y="3573016"/>
            <a:ext cx="49559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537" indent="0" algn="just" eaLnBrk="1" hangingPunct="1">
              <a:buNone/>
            </a:pPr>
            <a:r>
              <a:rPr lang="es-ES_tradnl" sz="1800" b="1" dirty="0">
                <a:solidFill>
                  <a:srgbClr val="00B0F0"/>
                </a:solidFill>
              </a:rPr>
              <a:t>Objetivos: </a:t>
            </a:r>
            <a:r>
              <a:rPr lang="es-ES_tradnl" sz="1800" dirty="0">
                <a:solidFill>
                  <a:srgbClr val="00B0F0"/>
                </a:solidFill>
              </a:rPr>
              <a:t>la prevención de los accidentes de tráfico, la mejora de la seguridad vial promoviendo la </a:t>
            </a:r>
            <a:r>
              <a:rPr lang="es-ES_tradnl" sz="1800" b="1" dirty="0"/>
              <a:t>implicación y concienciación social,</a:t>
            </a:r>
            <a:r>
              <a:rPr lang="es-ES_tradnl" sz="1800" b="1" dirty="0">
                <a:solidFill>
                  <a:srgbClr val="00B0F0"/>
                </a:solidFill>
              </a:rPr>
              <a:t> </a:t>
            </a:r>
            <a:r>
              <a:rPr lang="es-ES_tradnl" sz="1800" b="1" dirty="0"/>
              <a:t>la movilidad sostenible, la formación en seguridad y la educación vial, los estudios sobre la siniestralidad, así como la investigación </a:t>
            </a:r>
            <a:r>
              <a:rPr lang="es-ES_tradnl" sz="1800" dirty="0">
                <a:solidFill>
                  <a:srgbClr val="00B0F0"/>
                </a:solidFill>
              </a:rPr>
              <a:t>de estrategias más adecuadas para la prevención de la siniestralidad vial. </a:t>
            </a:r>
            <a:endParaRPr lang="es-ES" sz="1800" dirty="0">
              <a:solidFill>
                <a:srgbClr val="00B0F0"/>
              </a:solidFill>
            </a:endParaRPr>
          </a:p>
        </p:txBody>
      </p:sp>
      <p:pic>
        <p:nvPicPr>
          <p:cNvPr id="1028" name="Picture 4" descr="http://www.portalmotos.com/imagenes/Imagenes_Web/noticias/Carril%20bici%20calle%20Mayor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4" y="3717032"/>
            <a:ext cx="2520760" cy="188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 descr="logotipo_pelay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0550" y="4365625"/>
            <a:ext cx="1703388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7" descr="michel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4438" y="3357563"/>
            <a:ext cx="25622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8" descr="Volvo for lif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4365625"/>
            <a:ext cx="1081087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 descr="scania_logo_tcm173-13326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588" y="4581525"/>
            <a:ext cx="2192337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1" descr="diputacion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5825" y="2708275"/>
            <a:ext cx="1173163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2" descr="ir a inicio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35825" y="3644900"/>
            <a:ext cx="14573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3" descr="dgt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258888" y="1700213"/>
            <a:ext cx="2808287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4" descr="ALSA - Hacemos tu viaje más fácil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71550" y="3573463"/>
            <a:ext cx="11318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6" descr="Gobierno de España - Ministerio de Trabajo e Inmigración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859338" y="1700213"/>
            <a:ext cx="2970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9" name="Picture 35" descr="http://www.madrid.es/UnidadWeb/Contenidos/Promocionales/Inicio/Ficheros/MadridGlobal.jp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 r="50682"/>
          <a:stretch>
            <a:fillRect/>
          </a:stretch>
        </p:blipFill>
        <p:spPr bwMode="auto">
          <a:xfrm>
            <a:off x="4643438" y="2781300"/>
            <a:ext cx="15128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12 CuadroTexto"/>
          <p:cNvSpPr txBox="1">
            <a:spLocks noChangeArrowheads="1"/>
          </p:cNvSpPr>
          <p:nvPr/>
        </p:nvSpPr>
        <p:spPr bwMode="auto">
          <a:xfrm>
            <a:off x="755650" y="1052513"/>
            <a:ext cx="82089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sz="2400" b="1" dirty="0">
                <a:solidFill>
                  <a:schemeClr val="tx2"/>
                </a:solidFill>
              </a:rPr>
              <a:t>Presidente: Dr. Luis Montoro</a:t>
            </a:r>
          </a:p>
        </p:txBody>
      </p:sp>
      <p:sp>
        <p:nvSpPr>
          <p:cNvPr id="17421" name="14 CuadroTexto"/>
          <p:cNvSpPr txBox="1">
            <a:spLocks noChangeArrowheads="1"/>
          </p:cNvSpPr>
          <p:nvPr/>
        </p:nvSpPr>
        <p:spPr bwMode="auto">
          <a:xfrm>
            <a:off x="755650" y="5516563"/>
            <a:ext cx="83883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b="1" dirty="0">
                <a:solidFill>
                  <a:schemeClr val="tx2"/>
                </a:solidFill>
              </a:rPr>
              <a:t>Patronato Honorífico:</a:t>
            </a:r>
          </a:p>
          <a:p>
            <a:pPr algn="ctr" eaLnBrk="1" hangingPunct="1">
              <a:buFont typeface="Arial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El Presidente del Congreso de los Diputados.</a:t>
            </a:r>
          </a:p>
          <a:p>
            <a:pPr algn="ctr" eaLnBrk="1" hangingPunct="1">
              <a:buFont typeface="Arial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El Fiscal para la Seguridad Vial</a:t>
            </a:r>
          </a:p>
        </p:txBody>
      </p:sp>
      <p:sp>
        <p:nvSpPr>
          <p:cNvPr id="18" name="3 Título"/>
          <p:cNvSpPr>
            <a:spLocks noGrp="1"/>
          </p:cNvSpPr>
          <p:nvPr>
            <p:ph type="title"/>
          </p:nvPr>
        </p:nvSpPr>
        <p:spPr>
          <a:xfrm>
            <a:off x="928688" y="116632"/>
            <a:ext cx="7786687" cy="648072"/>
          </a:xfrm>
        </p:spPr>
        <p:txBody>
          <a:bodyPr/>
          <a:lstStyle/>
          <a:p>
            <a:pPr>
              <a:defRPr/>
            </a:pPr>
            <a:r>
              <a:rPr sz="3600" dirty="0"/>
              <a:t>PATRONATO FESVIAL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4572000" y="692150"/>
            <a:ext cx="4103688" cy="144463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 dirty="0"/>
          </a:p>
        </p:txBody>
      </p:sp>
      <p:pic>
        <p:nvPicPr>
          <p:cNvPr id="17424" name="Picture 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547813" y="2636838"/>
            <a:ext cx="230346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5" name="Picture 2"/>
          <p:cNvPicPr>
            <a:picLocks noChangeAspect="1" noChangeArrowheads="1"/>
          </p:cNvPicPr>
          <p:nvPr/>
        </p:nvPicPr>
        <p:blipFill>
          <a:blip r:embed="rId19" cstate="print"/>
          <a:srcRect r="33333"/>
          <a:stretch>
            <a:fillRect/>
          </a:stretch>
        </p:blipFill>
        <p:spPr bwMode="auto">
          <a:xfrm>
            <a:off x="3563938" y="4437063"/>
            <a:ext cx="30956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6" name="Picture 18" descr="C:\Users\FESVIAL\AppData\Local\Microsoft\Windows\Temporary Internet Files\Content.Outlook\F7P7HOW9\logo vertical con leyenda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076825" y="3573463"/>
            <a:ext cx="19431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05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53194" y="620688"/>
            <a:ext cx="8077102" cy="2016224"/>
          </a:xfrm>
        </p:spPr>
        <p:txBody>
          <a:bodyPr>
            <a:noAutofit/>
          </a:bodyPr>
          <a:lstStyle/>
          <a:p>
            <a:r>
              <a:rPr lang="es-ES" sz="2800" dirty="0"/>
              <a:t>¿Podemos ayudar a la </a:t>
            </a:r>
            <a:br>
              <a:rPr lang="es-ES" sz="2800" dirty="0"/>
            </a:br>
            <a:r>
              <a:rPr lang="es-ES" sz="2800" dirty="0"/>
              <a:t>OMS a conseguir los objetivos del Decenio, reduciendo un 50% la mortalidad vial</a:t>
            </a:r>
            <a:r>
              <a:rPr lang="es-ES" sz="2800" dirty="0" smtClean="0"/>
              <a:t>?</a:t>
            </a:r>
            <a:endParaRPr lang="es-ES" sz="28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93" y="2996952"/>
            <a:ext cx="5538440" cy="302701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219206" y="3645024"/>
            <a:ext cx="17452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chemeClr val="bg2">
                    <a:lumMod val="25000"/>
                  </a:schemeClr>
                </a:solidFill>
              </a:rPr>
              <a:t>SI!</a:t>
            </a:r>
            <a:endParaRPr lang="es-ES" sz="8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9" name="Conector recto de flecha 8"/>
          <p:cNvCxnSpPr>
            <a:stCxn id="6" idx="3"/>
            <a:endCxn id="7" idx="1"/>
          </p:cNvCxnSpPr>
          <p:nvPr/>
        </p:nvCxnSpPr>
        <p:spPr>
          <a:xfrm flipV="1">
            <a:off x="6291633" y="4368299"/>
            <a:ext cx="927573" cy="14216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09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Contextualización del problema</a:t>
            </a:r>
            <a:endParaRPr lang="es-ES" b="1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93124" y="3969060"/>
            <a:ext cx="5419036" cy="1512168"/>
          </a:xfrm>
          <a:prstGeom prst="rect">
            <a:avLst/>
          </a:prstGeom>
        </p:spPr>
        <p:txBody>
          <a:bodyPr/>
          <a:lstStyle/>
          <a:p>
            <a:pPr marL="342900" marR="0" lvl="0" indent="12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00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200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88422" name="AutoShape 6" descr="data:image/jpeg;base64,/9j/4AAQSkZJRgABAQAAAQABAAD/2wCEAAkGBhQQERUUEhQWFRUVGB8aGRYYGRgdIBggHR4YHSAaGxoZHCYeIBwmIBwaIS8gIygpLCwsGB4yNjIqNSorLCkBCQoKDgwOGg8PGiwkHyU1LDIpLiouLCwqNS8yNC4sLDQsKiwsKSwtKSwsLCwvLCwsLCwsLCwtLCwsLCwsLCwsKf/AABEIAOEA4QMBIgACEQEDEQH/xAAcAAACAwEBAQEAAAAAAAAAAAAABQQGBwIDAQj/xABJEAACAQMBBAUGDQMDAgQHAAABAgMABBEhBQYSMRMiQVFhBzJxgZLRFBUWIzRCUlNUcpGxwWKCoSQzQ4OiF2Nzk2Sys8LS4eP/xAAbAQACAgMBAAAAAAAAAAAAAAAAAwIEAQYHBf/EADMRAAIBAgMFBQcFAQEAAAAAAAECAAMREiExBBNBUZEiMlJhcRQzNHKBsfAFwdHh8aFC/9oADAMBAAIRAxEAPwBVvbt64jvZ1SeRVD4ChyANByGaUfKW6/ETe23vqRvp9PuPz/wKS16mx7NROz0yUHdHAcpTq1H3jZnUxl8pbr8RN7be+j5S3X4ib2299LaKtey0PAvQRW8fmesZfKW6/ETe23vo+Ut1+Im9tvfS2ij2Wh4F6CG8fmesZfKW6/ETe23vo+Ut1+Im9tvfS2ij2Wh4F6CG8fmesZfKW6/ETe23vo+Ut1+Im9tvfS2ij2Wh4F6CG8fmesZfKW6/ETe23vo+Ut1+Im9tvfS2ij2Wh4F6CG8fmesZfKW6/ETe23vo+Ut1+Im9tvfS2ij2Wh4F6CG8fmesZfKW6/ETe23vo+Ut1+Im9tvfS2pd5siaFI3ljZElGUYjRxgHI9RH61j2ah4F6CZ3j8zPf5S3X4ib2299HyluvxE3tt76W0Vn2Wh4F6CY3j8z1jL5S3X4ib2299HyluvxE3tt76W0Uey0PAvQQ3j8z1jL5S3X4ib2299HyluvxE3tt76W0Uey0PAvQQ3j8z1jL5S3X4ib2299HyluvxE3tt76W0Uey0PAvQQ3j8z1jL5S3X4ib2299HyluvxE3tt76W0Uey0PAvQQ3j8z1jL5S3X4ib2299dR7yXWR/qJeY+u3vpXXUXnD0j96i2y0LHsL0EyKj31PWb5iivtFcjm03mNb6fT7j8/8CktOt9Pp9x+f+BSWuubF8NT+VfsJq1b3jephRRRVqLhRRRRCFFFFEIUUVaJ9wJvi+O9jPSKwLOgGsYBIzz6w0OeWPRkiLOq2vxmQCdJV6eWe6EzxrJI0VvG/mPPII+PxVdWI8cYry3RsknvraOTVGlUMD2jnj0HGPXTnyru/wAZyhuSqgQdgXhB08OLi9eaWznGEHrJADDiMTLu6RepavInXdF6WM8a/OcJDA6ZHWHdXW9273wC6aDj4+FVPFjhzxDPLJ/eoGyZuCeJ/syI36MDV+8pkSJtq3aTzGEJbPcJGBz6hUWdlcA8jMgAqTE025MVnBHNtCZ42l1S3iQM+O9ixCjmMjszzzpXe2thNfQyX1vObhY9JI3QI8KgaBVUleAD7PYDz1qb5ai3w9M+b0K8PtPn/OP8VO8kC9FBfTyaRBADnkeFXY/oCPapONhTFW+f5lJ2GLBM5sLB55UijHE7nhUaDJPidPXXy8s3hkaORSrocMp7CPRVi3FmFqZr5lDC2QBFPbJIeBR6l4zTjys7NVpIb6HWK6QZI+0ACPWUx7Bp+9tUwcP3/wAi8HZvM/op7vdYx28kUCKA8UKCZtetIw4m7cdUEL6jSKmq2IXkSLG0KKKKlMQoooohCiiiiEK6i84ekfvXNdRecPSP3qLd0wGs32iiiuNzbJjW+n0+4/P/AAKS0630+n3H5/4FJa65sXw1P5V+wmr1veN6mFFFFWouFFFFEIAVdt0Nw1lniW9foulyUt/+SQAFssP+NMA6nBPZjnS283KuLe0hvVIZG6xMZyYtRwsSNOfd5pwDXW4+0Xba1vJIxZ3lwzMcklwy6n10ioxZCUPOMUWIxCK95rJYby4jQYVJXVR3AMcDXwxWhbsbZe0tbCdp44rfglSVHJJkxM+OjjUElwDz5DOtVze/d6W42xcxQrklw5J0VVKqxdm5BRnmaV7ev0+DwWqkO1q8wMqkFHDvkcB5kaA5OOdLYCqqr16TIOAky1b07rRPGNp7LcBAeNkGF6NlOcqDyIPNP0yNKi7a3tsdpxo14k0Nwgx0kIVlYc8EMwOM5IHZk61ROkOOHJ4c5xnTPLOOWfGuamtDS500PGYNTkI22leWwQR20b6OGaaUrxtgEBQqdVV1zzJJx3V773b2ybSkSSREQovCODi1Gc65Pif1pFRTQguDxkMRlhi3zkaFIbmKK6jj8zpeIMg7lkRg2OWhzyHcK52tvnLPALZEjt7ca9FECAx55ZmJZtdfTzzSCisbpb3tM4jGs22F+BJbIpB6VpZWOMOcBUA7cAZ59prQPJ3tCG62fJb3Wq2bicfkU8f6Ah1Pg+KyqvquRyJGRg47R3eio1KIdbD1mVexvPfaN808skr+dI5c+liT/wDqpGw9hyXcnBHgADLyNosa/aY93cOZOgqAuMjOcduP4q97CvEub21s7RSlqsgkfixxzFBxl5cflwF5D9s1GKLlMKLnOQ/KNu7Bs97eCHJcRcUrk+eSxAPDyHJtB2Y586p9aXvpu+LrajmedU42SOKKP5yVwAo0QHhQE8R4nIxzxS3yjbKsrFY7W3TMw68krMSwBGinGmvPGBgAd9Jo1clXUmTdMyeEo1FFFW4qFFFFEIV1F5w9I/eua6i84ekfvUW7pgNZvtFFFcbm2TGt9Pp9x+f+BSWnW+n0+4/P/ApLXXNi+Gp/Kv2E1et7xvUwoooq1Fwp1sbd4XcbCKVfhIOlu3V6RcD/AG3JwXznqaaV1uluo20ZWjSWOMqueudW8FUanvPdVrPktt4T/qNpxRkdgCAjH5pM59VIqVlXs3z9LyaoTnaJ9y98n2bI0Fwpa3YlZYmGqE6EhT/le0eNM9v7rps64t9oWx6SzMqP1SCU6wPCMnVSM4PqPeWm3hsmW34Jr0zTIOrcBeKQ4GisUUK4/Mc+IrL5L12jWMuxjQkqhOiluZA5AmlIN4cQy5+cmxwixz5Sw7379SXzuEUQwsRlF5yYGAZWHnEADA5D/NVimewt2571+CCMtjzmOip4sx0Ho5+FL5owrEAhgCRxDODjtGdcHnVhAq9lYtiTmZxRRRTJGFWLcTZMdzdYlHEqIX4TyY5UDPhrnHhSGC3aRuFFZ2+yoJP6DWrluBs2WC8xLG0fHE2AwwThkzoda8z9WqMmx1ShsbH1j9mUNVUEZXnn5R9jwwNE0SKhcMGVRgdXhwcDQcyKptXff/Z8txeBYxx8ESnh4lGOJn5BiM8uzuFVO92RNDrLFIg72RgPUSMGl/ozN7FTxtckcdfKS2oDfNYWEiUUUV68rQqRY7RkgYvE7RsQV4lODg8xnmKj02+S85tRdIvSQ6hmTUxkHBDrzHYc6jBGtRYgazIB4SzeTy/tbSK5vZXD3EYxHEefW04gTzLE4JHmgHPOoO7e6dxtiaSeVuCMsWlmPfzKoD2gepRjwBqNXq+2o77Cgjt8hI5GS5C8xklkLY+o2c55ZAFV3Uqbrqcr8hGKQRY8J5b8bWsBElpYxBhE2TcZ1J5Ng83zpljpoMDlVKp3u/us90DIzCG3TWS4fRV8F+03corz3iubVmRLONlSMcJkc9aY5zxsvJfADs7uQZTsvYGfORa57RiiiiinSEK6i84ekfvXNdRecPSP3qLd0wGs32iiiuNzbJjW+n0+4/P/AAKS0630+n3H5/4FJa65sXw1P5V+wmr1veN6mFFFTdjbRFvPHKY0lCNko4yGGoIP66HsOKsnTKLkSKUqQykgg5BBwQe8Eag1Zo9sQ344L75ubGFvEXn3CdB5w/rHWHbWgw7YtLhoDFs6CWCY4MvDGOhIHE6yr0fVKqC3PDDkaqW3d9NnyQzJBs+NJGBWOXgi0BOOPQZBxqO44qpvTUPdN/plHYQvGUu6sikrRBlkIbhBjPEHOcdU41z2VatgeTeWe9+DyNwiJVacrrwcQyIweRcjt5Drc8ay/I/sDp70yuOrbqGGftNop9Q4m9Qq1bD3jcy3UVnCZbmS5laSR+rFEAxRC7c2wqjCjnr41itWYEqvAawRAczPvlD21DsuyFnagI8q4Cr9RDozk8+JtQCdTqeysXqy7/Wyx3RUzNcT855TgDjOOoijkFGnPtxpjFJdm7OM7EZCqo4nkbzY1HNjj0gADUkgDU0zZ1CJfnI1CWa087GweZuGNeI4yeQCgc2ZjoqjtJIAqefg9v8A/EyDtyywr6MYeT05QfmFSdrkfB1+Ck/BcgPphzJ/5+CeepTHUxoOsGr7udu38Mn64PRIAz/1Z5KD44OvcDUa+0JRpNWqGyjr/sEQswVdTJOy7S+vlxG3RQ/04ij9AWMDiPqPiabbu7A+A7SSMvxl4GYnhx28uZ+zT3aO8QsYPnhH0mojijJwVBIXn5oxjJ/SqluhtaS42mrytxMUceCjhJwB2CtVbadr22hXqEBaQVreeXPj65Ceju6VJ0W5LXH0k/enZC3e1Eid+AGAHi05guQNa7i3FuLVg0Fw7JnrIjGJmHaBniQn8wxSjyln/Wj/ANJf3evbcbeGaORI3LPA7CPJyQjMDw4PZnHm+kjlTqa7YmwU6+zuLBRdSBnzz1vIE0jXZKg1OoP7T6tl8OuGj+BmPB4ekDKjqwXPXJVYXY4LcPCrHsbSq9e7HKL0kbCWHOOkX6pPJZFOqN6dD2Fq2BFEd9bvgFZ8wSqQCGHCzoSDoSrKQPBjWfb62Z2dtKQWylEYAqmMqwcDiThIwyFsjhORpjsr1v0zb/a6YcC1xp5jI/1EbRR3TEGVCrz5Kt7hZ3BhlOIZyBk8kfkD4A+af7e6ke3thhAZIwFKgdPACWNuzcgT2odB2lCeBjnBKe1KB16QEpkcQU4OO3BPbjlXqMFqoRKwJRrzTfKh5PEiVru2XhUayxgaD+tR2eI5dumtUqZbnZU4MchQugZHXzZUbUHDDBHgRoa1KDaUthbAT5vdnumFuEHXRGGMSp9ZMHHEDkdvYKSbe2SLrYFvMurWy9Vu0orGMj9Arf21SpVWACvmL2j3QHMayqvDtDaiiSaT5hP+SVlihTsOMAAns6oJqx7k7obPYSyyu1ytuMu5UpDnBJCg9d8AZOcDUaHNZs0jkBCWIByE1wCcahe86enStU2xsSa22XBs+3jZ57jrz8I80aFuJuQGeFMkjRDTa11AUG1+WWXGQTPO15lt7KryOyLwIzEqv2QSSF9Q09VeNOdrbCjto+tcxyT5GYosuFHbxSjq8Q06oz20mq2pBGUURbWFdRecPSP3rmuovOHpH70N3TMDWb7RRRXG5tkxrfT6fcfn/gUlp1vp9PuPz/wKS11zYvhqfyr9hNXre8b1MKl3GyJY4o5njKxy54HOMNjIOO3sqGeVWjyiQPHeBDno0ijWHu6MIvm/3cWfHNPLdoCQAyJkfdzac9kek6KR7eZSkilWCSocqQGAxxDXBB0OfGvXZuwYLraaW9uztbu4OWGGCheNlPiMFc99P/J5v7dLLb2arGYc8PmkMq6szcQbGQMnUUs8mlyvxvEeQcyAf3I5FV2LDGbWNv8AIwAZCaluVahLjaOAB/qQoA7FWOMqMdw4jSfeneKLY9s0FqOK4clnbGeBpCSZZD9o68KnuHYNYm0J7xNsXNtZkILoRyPIVz0QVArSL2Z7Nc5OOXOkflUeK2WGyhySD00zk5Z3IIVpG5liCx17CuMCqaU8VQXzvY2+nGPZrKbTPyWdu1mY+ksSf1JJ/eme15BCotUI6pzMw+vIMjGe1I8lR3njbtGPmwfm+kuPuFyn/queGP2etJ/06ibMsTPKseeEMesx+qoBZnPoUE+qvUOvkJUjLYj/AAZDcSao4aNITyn+1xj7pTgk8ywUDBBKtbXbN2yM1oFYTSHJADPFphY2yAiqEXqtwhcA6jBAre1L7p5copCABIk58KDRV8W7T3szHtpob02R6CJVdz1bjI4hITobcY14Fzg8OpfJB6q1XrUEqizqD5HT8/eTVipuDaeFzNDGxaRjeTHzjxMIgfzDDyeoqvcWFT91Nslr2HjEUaLxnCIkYHUbUkDJ9LE14S7oSSTiOBHXiUMySgq0GfqyEjX+lgOsNcA5As9h5M4EGZ5Gkxzx1FH8/wCRXl/qW3bHRomjUbNgRYC5FxbTQf8AJYoUarsGQaHjpEW9m8pN2zW0gKlFU9UMGILHk6kEdbu7ad7o7Nnkw8sMcMYdZDwpwNKyBuDKA8IVS5OQq5OOdNILywtjiLoyw+6UyP3c1DH9TTKOO9ukJt4egXBxJcDDH8sI19bkDwNeIdq2irs42bZaRVbWxPkbfnr5S4KaK5qVGudbL+fxIG2NvxQXloJOIrHJxvwKW4SUdYwQNckknA1wugNXbbWxo76LKMFkUMIpgAWiY6EjPIjkRoQR2EAjK7e4n2JKk1ysjy3J4nBYYCqeWhKmbOD3INBknK+R20+ypzNYOJLaeMS8EmoHExTDAEYdXyMj0GvZ2T9P9norTQ5jjwJ4/nEStUr42LMNeHKVy7s59mXRSVRxLkFTkrKjaEeKMMjv9BGkXa9isbgxkmKReOMnnwkkcLf1KQUPiueRFT95L971Uu3OXb5qUdisoypUdismuB9ZHqPZnprWWI+dD88no0WVf04H/wCm3fXuKTYMdeMpHkJbfJlv38GzbXGtu2SGIyIs6Hi/8sk69gJ8TWmTbGig2fPDHjojHKVHYocM2Ae4EnHhisJ3Q2uLS8ilcAx54ZARkFHBVsjtABzjwrQ9/YrnZts62r8VlOCnAet0BbsjbOQjDIAOQM6cxVHaKV6gAyv+dZYpv2c4h3o2b8Fh2XfIoLGKLjBGjMioyEjxUEH8orwv7na+1/8AjlMTahFUxx47NWIDekk1ZfK2gh2dZw9qsox+SMqf3FI5d6LyPZVq1tIyxpxwylVUlWVspliCVBQjHLl6KmhLIGAF7kZyLAAkT7s7yMXb4M0kUK+kuf0XC/8AdVEu7YxSOjc0YqfSpIP7UzsVu9ozoqvLM5YaszMF184kkhQOefCpnlHhVNp3IXkWBP5iqlv8k1YQsHwsbxbAWuBK3XUXnD0j965rqLzh6R+9ObumLGs32iiiuNzbJjW+n0+4/P8AwKS0630+n3H5/wCBSWuubF8NT+VfsJq9b3jephWgbB3/ALaS3S22nB0yxDEcoAJA5AHUMCBpxKdQBkdtU/d7ZwubqCFiQskiqSOeCdceOKvsuzdk7Rb4LZDoJ1PUkIbhcKetnLEt1QSM4OnprNcrkGB9RwmaYOoi7bW91jBFJHsu3KPKpR5mByFPNU4mLa8uwensN2tkhdnLfoPnLO742x9aMCLiX1c/Rxd9G8lxs6ztZLO0+fnfhElxoccLKxAbljq44V07ySKsnkYkWWzuYH1HSdYd6yIF/wDtNIY4aWIA68dTJgXaxlo2/tKKxEl7jjkmSOKJRzkI4yqjHeXycdg9FYtvrsueC4BumDTzIJXx9UsWHB6go5aDkOWa0PcexkuLsLcarstTBHn6zlmAk9IjVR7JqgeUPbAutoTOpyikRqe8Jpn0FuI+usbMuF8PU/aZqm63kGfqWUS9sszufRGFRf8ALS182aeC2uZO1gkK/wDUJZv+yIr6HNTbpYPg9p0rTA9E5HRojDWabtaRTn1V6GO0FkOvccJuDr0cWciNezpcYwx1z31axZfX94m0X7v9RpJ/w8ZdfzkhI/0Zg/8AZWm+R7dVFh+GSDMkhIjyPNUHBYZ7WIOvcPE0i3N3Hjv7acRSTIjPH15I0GeDpCVULIc6sufQPHFwub47MXhdnWGziiChOE9OrsquzISMOGUrzwBJnUkVU2ipiui6/n7x1NbWYyNsVuPppG8+S4lLf2uyKPUqqKre0FhuVtOmkd57mY5QHqwopdTGFOQHzw5YgsSDyFTbfeu3NxI1uXkhlJlePgbjhYjrtw/XjOOIlc8JJ7DmoO2Wt3u7KeAxsXmw7IRr5uOIDt9OtaqlKps22VWdD2gSrcrAm3l/XKX2ZalFQDpa4+ojrc6eKx2o9pHGeGeJCG4icFBITnOpyD2csDTu00Vi+0Y5PjmOWNDJ0CJIyAgEgEghSSBnrciRWrbE2/FdqWiJBU4eNgVdD3Mp1Hp5HsJr0aD7yhTYtdsILZ5/X1iiMLsALC5tPba9tA8ZNykbRoC56RVYLgHLdYHkM61hW2buCaO7S18yOUSx9UqBGzKsiKCxPDx9C+o7DovKt023YrcW8sTNwLIjKW+zkEZ1rDLTZ9rDNcRCaV8QShmVIipCpxEq3Sa4KjHZkeuvU2S2ZzyiK3CJdinjS4i+1EXH5ofnM+wJR/dXzdmQC7iB8126Nvyygxn/AAxpnu5HafCUCvcZIcaxxAYMbg5IlPYTUKyFoJIyJLnIZSPmoueRj/mr0SdRK1tIpEJ4+FtDxcJ8NcGtq2Gr8EmyL7BcIegk7JYx5uP6kIGncPDJyDby4urgDsmk/wDnath2zP8ADtlwX0P+/bATKR2FNJUPgcNp24FV9pzC+f8Aw8Iylxnrt7Zo2htMI4BhsoS7A8jJLnhU+gKG9XjWU7pb6TbNYmPhdHA4435Njt8D4/qDWs7v3BTZlzeyaPcCW4PgMERqD3BVXHprMtw9svadO62nwpQi8Q7IwC3WPVY4P8Uuj3WUi4Fh/P8A2SfUGO77y1ylCtvBFCT9bPFjxC4UZ9OfRWezXBkZnZizMSWYnJJOpJPfWif+MCjls+Af3f8A86rW+O+HxiYj0KQ9GGGFOc8WD3Du/wA1YoqVNglvreLc3/8AV5Xa6i84ekfvXNdRecPSP3qw3dMUNZvtFFFcbm2TGt9Pp9x+f+BSWnW+n0+4/P8AwKS11zYvhqfyr9hNXre8b1MmbF2j8GuIpscXRSK/DnGeEg4zg4zV7HlhVT83s+BT38Q7fRGKzcmtRi23abCijjWAT3jRq8jnA4CwyF4iCQNdFUctTzrNdVNrrczNMkcbCJ9veVJ7q3ktzbRRiQAEqTkYIPLHhUvcK4Oznt7kn/TXamGRuyORWYDi7hoCD3M3dX1t8ItssLa5tkjkk6sM6E5Rz5obIyVJwDr28u0T/JNPHcQXOz7hQwJ4wh7QcK2O4qwU5Ha2aQ9lpkYbcxrlJjNr39JYd+dqjZltcvGcS3cnUxzB6NFZvUFJ9LCsp3v3d+BPAuMGS3jcjuYghh+o/wA1Y95tgXCX1lbXDmWASLHDIebIXXKsftgYX0AV7eW3W8hAHmwZPgONtfRpRQ7BUA3vf+oVMwTylM2h1rS1b7PSxn1OJP2l/wAVp+7XknjeyRbp34nYS8KELwErjhyQc6Yzy1H65jY/O2s8XbGROvoHUkHssjeiM1YdyfKHcwXEaTTM8DHgKuQQuRhSGIJUA4z2YzpTay1CtkOn+yKFQe1Ns2PseK0iWGFeFFzgZJ5nJJJ1JJqqeU6w6SOI4HC/HAzn6plCmMn+npUjyezNWfYm3I7uPjTQqSrofOjcaFGHYQf15ivLejYC31rJA5K8QyGHYw1U+IzjIryUYrUu0tsLrYT857KSZbhBEp6ZHBCnsZTkhs8gMHOdAAc6VYBsuFLqCW0IeMTKJCHB6NmkACBSA3RjQLJqGz2HSpG201ktlYJeDCTuw4PhWAOqjMcDsJzw9Lo3PCmFu3ucZQ007mCOJiCeTZXnqfNwdM99X9rr00os9Q2BFud7+XHylVEYsFUXlt2gDFc3Vysqo8MUSiNgCJuLjPRj6wclRjGdTqMU5ZzFeWssY+ckYwspOONSjuAxAPmsoOcHGtI93IIJHYbNtundMcU8jBQuc6l3y+uD5q9lXjYW6zJKLi5dZJgCEVARHEDz4c6sxGhc9mgArV6WzvvaT4SoQWJOTNlYDCCbDjnPRLgqwve5vloM+f8AEzvyoXE8ZdLiUOZinAi5CoiAs2Fz2yFRxHU9GeXIU3ZA4IbmQ9kQiH5pWAx7CyH1VpHlh3X4+jniDPKch1ySSgAxwJ3KSchR9ck9prONsEQolspBMZLSkagykYKg9oRRwZ+0ZOwitu2chqYA+s82oCGN583dPDI8n3UMr+soyL/3uv6147BtukuoE+1Kg9XEMn9M1746G018+5YY8Iozz9DSf/RNGwvmxNP91GQp/rlBjX1gF3/6dPOhP0/PrF8hIc7G4nYjnLISPS7HH71qu7Uosr672W3+1MCYc97RjT+5f8p41l+xNLiFsdVZo8nsHXHuP6VpHlUtJF2lZSW68U7AcIHayPlc+HWOfAUivmRTOhB6xlPIYo234LGG32Ta6yyqit/REmOs3cCV/RT3islTaElpcP8ABJXQq7KpUnLAEgZHI554II1rZJ7YbJsri7ncSXkq9eU9rtokadyKcady57ABne6W9UuzLZ3S1LmV8rO4bgAUcJGQNTnORxClbOewcIv+54ydQZi+UtO0dyvh1wyPaNCeFP8AVxcKqzFELccTEBusSMpg6Vnu9W60mzpuilZGJHErKeYyRqDqDpyqXtbyjX1zninZFP1YuoP1XrH1k1XGYk5JJJ5k9tWKKVF7xy5RTsp0nyuovOHpH71zXUXnD0j96e3dMWNZvtFFFcbm2TGt9Pp9x+f+BSWnW+n0+4/P/ApLXXNi+Gp/Kv2E1et7xvUwq/LuqdtKlxbTRiYRok8MhIIZFCB1IB6rBQeXPOvYKDXcMzIeJWKsORUkEesa051JzU2MipA1mobJ3Aj2SReX8yHoeskSZ6zjzRlsFjnkAOepOBVC2JeT/DFkttJyzOoH1j1mKAduRkcPby54pbcXLyHLuznvZix/UmvtpdNFIkiHDowZT3EHIqC02FyxuT0mSwytlNs2Tvbb7YiWJ8RXUbLIqN9uM5DITzGmCOeCfTSfbTCfeOKNxxJ0XRsp7VaKViD7VS9p7oQ7ZgS+s2ENww4jg4Bccw2NVcH6415HXQ1Utm3txFtu3e9UpLxIjk/W6nRB88iDocjTnVGmq9oryOXEGWGJyv5ZxPtawbZW0GTHEI20B/5I2HI/mQlT45pbtfZ4hkwpLRuA8bH6yNyJ8RqrDsZWFaX5a9kgvazZ4eImJmxnAyGU47cZeqbfbIe1Y2N7hNeKGbmqk6ZzjJhfADdqkA40YG3Sq4lDceMS6WJE+WU01zwyW0jJdIAsnC/AZFGAJs5A6owHz2AP2tixDytzRFIuMTKq8LzhRxM324wcAqv9QBfU9XIxVr+7axYwQFkdSOkm5NIRggJ3QjQj7ejHTAHi0cV3qhSCc80OFikPejHSNj9hsL3FdFoNNWzYZcIBiNNZ77z9Pcu107LOhwOljGFUAYCunOM+Dc9cE869tl7xL8DNpIpOZFKHsIMisyt/n05pMRPZy/8AJBIPzKcfyp/Q17vtxpMCSOFmJHznRKrjUHPFHwgn8wNQ2jZ1rIFYXAIItlmNJhXKkkcdZpuy95Ydm31xG0TCJkiJaNRwxAcQLMox1euMkZxjlWmxyBgCCCCMgjUEHtB7qwTfTaz2+0GaIgNwJrqcjBypGeEqe0Edg5VbvJ55Q7aOBop5BFwuTErBiAhAPAGAOcMWCjnjhrxtmo1G2am9r9lc9Tpx/P7uNUAqMvmY68q20vg1okqYEwlAifAJQkNxFc9vBxDPjWUQbJjuw1yvzUcetyijzPGHsw+CAp8w5z1dRZPKJtxb2ROlJgtoslFI+enJx1hEfMXAwGfAwSdc8NUuXeBw6GH5lIiTGi6gZ0JbPnsw0YtzGmAuAPY2emQmWv5+eUrVGBaRtpXxnkL4CjRVQckVRhUXwAwO88+ZqZtj5lEth5yHjm/9QjHB/wBNer+ZpKYSiO3KTohW4lUGK3xkRMTpKOZKnQxoRnJychVLytj7myR7StILjBeQiV058KjibhY9rEIc+nmaeXUC/AReEyTvZu78X7MtARiWSQyyfm4Oqv8AaDj08XfWn7Uvra3cX1y4XEQSIHU9brNwLzLHqjTkFPYTVP8ALndAi1iHnEu5HsqP1Of0r7sPyfz7RkW52kWSNVAjt8kHhAGAfsL3jzic5xVFrPTV3NtfX6SwMmIUcpVd/N6p9ohZShjtQ5WJSdXYDrMe8gYBxovFjUk01/8AEKTZnR2sAhmhjhQN28TsONyHU4xlscjypJ5RNvJc3XBAAILdeijC4C6ecwA0wToPBRVWq4lJWQAjLl+cYguQxsZpK70bHvfpVmbdzzeMaekmLB/VTWfbQEYlk6HPR8bcGTk8OTgnQa4xUeimJSCHImRZy2sK6i84ekfvXNdRecPSP3qbd0yI1m+0UUVxubZMa30+n3H5/wCBSWnW+n0+4/P/AAKS11zYvhqfyr9hNXre8b1MKKKKtRctfk+3JG05ZA7lI4gC3DjiJbOAM6DkddeX6fPKBuUNmSoEcvHKCVLY4gVIBBxoeY105+FK9296J9nymSAjLDDKwyrDnqNOXYQQaN5N559oSiScgkDCqowqjngDX9SSaRhqb29+zGXXBbjJ25m/EuzZDwjjic9eInGf6lPY3j29vZjTpt4NmbZiEckgjk5px4SSNu9GPVJ8ASDjUVhtW/c7d+02iOgeRre5HmMMMso/K31x3AjI1xzpdeknfzB5iSpu3dl48qdtI+yl6XDSQyJxOOTZDJxju4uIHHYcjXmZ23dhrtjZULpgzCJXjb+rhHEhPcSCPSAeyq/L5N9pQwSQRXEU0EgwY3LLjUEMoIIUggHQ476l7jS3uyswXlvJ8HJysqYkERPPPASeA8/A5PacU8ggwMCQbj/I7U9oZGZpBtBWUQ3SsVTRHA+ch183BIDJnPzbEY14SuufK92K8a9IpEsP3seSo8HHnI3g4Hhmrn5WN1BHIL2DDQzHrldQrn62nY/f9rPeKoVneyQtxxOyNyypIOO445jwOlehTbGuJekrMLGxkm025NGvAGDR/dyKrp6lcED0rg19n2nE6n/TRq+NHjaVcHv4C7L6sCvX45ST/ft43P248wt/2DoyfSlfCLNu25j8MRSf54o/2qRA4jpMfWOd8r6IXrl4RL1I8Zd1A6ueSEE8x20m+UUi/wCyscHjEmG/9xy0g9TCgtbOeKWW4ZuWkcY0Gi9Yyn6oHZp486+/DrZP9u3Zz3zykj2Ign+WNI2aiKNFKWtgB09ZN3xMW0vIdrZy3DkIrSOdW7fSzMdAP6mOKnqYrTUFJ5xy+tFEe/XSVh7A/rqLe7allXgLBY+YiRQiengUAE+JyfGvfdjd6S/uEhj7dWb7Cjmx/jvJAqw2l2yEgNbCX3yS7sGeRr+4y+GPRltSz/WkOeeOQ8c9wqbsiYXG8dxINVgjZfZCRnHrZqf7a2q1pbi02bC0sqrwLwLlYezidz1ePt4Sc51PjS93twNqxCXgaO3abAeRpMvgEnAKBsZJyTz0GorzcWPE7EC+Q9JZthsAPWXK7W0trlr2/ljE5wI0Y5MKDkEQZJc6ksBzYgaammb7+Vk3CNBZhkRtGlbRmHco+qD3nX0V82t5OrfZ8Rnv7lpWPmxR9Uyt3cTFmPicDArOZHySQAoJ5DOB4DJJ/U0+hRRjive3SQqOwy0jPdfYJvrqO3DcHHnLc8BQSSB2nA0FWvf7yZJs+ATwyu6hgrq/DnXkwKgdumMdtUjZm0pLaVJYm4XQ5U/45doIyCPGnW8+/t1tBFSYoEU54UUgE95ySTzPhrVh1qGoCpy4xQK4TfWVyiiinyEK6i84ekfvXNdRecPSP3qLd0wGs32iiiuNzbJjW+n0+4/P/ApLTrfT6fcfn/gUlrrmxfDU/lX7CavW943qYUUUVai4UUVL2RPEk0bTxmWIMC6A44h3Z/jt5ZHOsHIQlx3D3NQob6+wlrF1lDf8hHaR2pnQD6x05c/PaMUO1nnns42guIsyGLP+8gP+4uPNlGhKjQ5GDnJqX5Rb25vTF8HRnssAw9CrMCcYPGFHVddV4CNBy5mmm4u73xTDLf3vzbcHCkZ87BwcEfbYgAL2a58KBY23hPa4D9v5lgDPCNOJivdPfnaknUhMdyV+pKU48d4yyMw8et41a4t5NtNp8XRA95cAf5kqibu7j/CLSW8mmFqAw6F20XOcEk8wuSFBHIgnsr3n3x2tsxhHNJxAjKGQLIrjvSQasOXb21h6auxCBb/WZViB2ry9SWu17mNo5IrCJHGGVukfOe8KSM+ukNt5DPvLr1JH/LP/ABSGbyx37DAMK+Ij/wDyYikO1N87y5yJbiQg/VB4V9lMA+uspRrDQgTDOh1uZb9reT/ZlrkTbQZWH1QEZvYUFqrabtW078Fpdl3PJZIJV9fEgcAeJAA7cV47F3UaSJrm4JgtU5yEayH7ESnzmJ0zyHqqHtDbXGpihXoYPuwcl/6pX5u3p6o7AKeobQMSfpaQJHKMDueIlElzcxxxk44og8+o7OKMdGD4FwfCmuyN2dkzYB2jIrHseMRj9XBH+aqFhtGSBuKNuHIww0KsPsup6rL4EEU+t9gJtCNns14J0GZLXOjD7cBOuO+MkkdhOgrLhhq1vMWmFtwEubeRCJ14ortsHkSisD61YVO2FuZtDZqstq1nKGOWMiyK7dwyCRgdg8TWS2O1ri0Y9FLJCwOoVmXXuK8vURVktfK3tBBgyJJ+eNc/qvDSHpViLYgR5yaunK0v8m2ttR6fALdgOXA4x+hkz/ilO2d8tsRRl5IILZPtsVz6AGkOT4BSarN15X9oOMBoo/FYxn/vLUs2MPjO64Ly4kMkiMInY5HSY6qnPJSexca4FRWhh7TqP+mSNS+SkyRBCbv/AFu1J5OhzwrjBeYjmkK+aFHa2ijlz5WTZm7uydqxtHadJb3CjIDsST4kFmDDv4SCK9NhbRj2lCdmbQAjuIsrDJgAgrpjGg4hjBHJh41U7HYF1ZbUhhCkTLIpUjOGXOrA/YK5z3DINTuWuL4SNOVv3kdLZXERbS2c9vK8Uo4XjYqw93eDzB7iKjVZfKNtSO52jM8RBQYQMOTcChSR4ZBGe4VWqtoSVBMSwscoUUUVOYhXUXnD0j965rqLzh6R+9RbumA1m+0UUVxubZMa30+n3H5/4FJadb6fT7j8/wDApLXXNi+Gp/Kv2E1et7xvUwoooq1FwoooohGexN5rmyJNvK0eeY0Kn0qwIz44zTvZS3e3btI5pXdV6znQLGvaQqgKGPIaZye4GqjUrZu1JbaQSQyNG47VP+CORHgdKW6XuVAvzkg3A6TRd89vWVyfgAka3ittI5V60ZZRjhdAOLA5BgTrn15m8zMFBYkKMKCT1RnOADyGSTime3tsx3XA4gSKbXpWQkLIdMMI+SnnnHOomydmtczxwp50jhR4Z5n1DJ9VQpIKa5zLtiMezbmrHstL55Sru+Ej4QQ4JwMHIIOAzdugFVetA8rm0lEsNlFpHaxjT+ogYHqQL7RqrbtbJWeQtNpbwr0kzf0jkg/qc4UDxPdRSc4MbfnKDKMWERfNdyMoV3cqOSszEDTTAJwNO6vCtE8rkKyLZXMa8KSw4AHYBwso07g5HqrOwM1Ok+NcUw62NoV3DOyHiRmVh2qSD+o1rR96tlDZTRKtjDPa8K8czoWZ2OeLMmcxnljGmvbyFM3TshPfW6EdUyqSOzhU8berCmorVDKW4TJWxtFc0rMxLksx5liST6Sdac7R3Qlgs4btmRo5iAApJK5BI4tMDkRjsIq1+UfZkd5BHtS1GUcBZh2gjqhj4g9Q/wBtd7hN8P2bd7PY9dB0kWfE5GPAOB/7lLNbsBxzzksHasfpIfkya3uFnsZ0QPOp4JcDi014c+BAcDwPhVN2ns6S0neJ+rJE2Mjw1DA9x0IPiK8bWd4pA6Eq8ZDAjmpBGD+ulXra2+ez79EkvLWX4Si4JiYKr47CxOeH1EjOhNSIZHuBcH7zAsy2OoinfCXpo7S+HVlnVhJjTMkLBekGORIwdO0V67Z8plxc2yQnCuFKyTDzpAcaZ+qDgcQHnEdg0pHt3bhumXCLFFGvBFEmcRrnPM6lidSx1JpZUlpAgYhppMFzc2hRRRTpCFFFFEIV1F5w9I/eua6i84ekfvUW7pgNZvtFFFcbm2TGt9Pp9x+f+BSWnW+n0+4/P/ApLXXNi+Gp/Kv2E1et7xvUwoooq1FwoooohCiiiiEKmbI2vLaSrNC3C65wSAeYwdGBHLSodFYIBFjDSPds7wRXau8lvw3TEHpY3YK3LJeNs647VI1phLvMtnbxW9mY5Aw47h3iDCRzyThlXzUA0785qpUVDdLkOEliM0/eC5+H7Aim4Y1eCTVIxwhQGaPRc6DDKcVmFANFYp092CIM2LOatuZt6/guVsLuJpIscJLqT0acJOePHC0eNOt6M9lV/d4RRXd/cxKHhto5TGDnhPGxRBka4KlvVVXl27cNH0bTzNH9gyOV9GCcY8KhBjjGdD2UsUNeF+UlvNJom5nlAj4ntrqK3htJUYERxlVBx9bUk5A4c888NV3ZO3F2XftLbN08S8SqesvSKw0ByuQQeHOnNdKrlFTFFQTyOomMZy8o92tvlNOsiARwxyHieOJFUOSc5dtWY511NIqKKYqhRYSJJOsKKKKlMQoooohCiiiiEK6i84ekfvXNdRecPSP3qLd0wGs32iiiuNzbJjW+n0+4/P8AwKS1Yd8bCRr64KxuQX0IViDoO0Ck/wAWS/dSew3urrGx1UGz07sO6vHyE1msp3jZcTI1FSfiyX7qT2G91HxZL91J7De6rW+p+IdYr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XUXnD0j969/iyX7qT2G91dR7Nl4h81JzH1G91RatTse0OsyFa+k3SijNFcfm1SaKKKKsSMKKKKIQoooohCiiiiEKKKKIQoooohCiiiiEKKKKIQoooohCiiiiEKKKKIQoooohCiiiiEKKKKwdITxooorMz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8424" name="AutoShape 8" descr="data:image/jpeg;base64,/9j/4AAQSkZJRgABAQAAAQABAAD/2wCEAAkGBhQQERUUEhQWFRUVGB8aGRYYGRgdIBggHR4YHSAaGxoZHCYeIBwmIBwaIS8gIygpLCwsGB4yNjIqNSorLCkBCQoKDgwOGg8PGiwkHyU1LDIpLiouLCwqNS8yNC4sLDQsKiwsKSwtKSwsLCwvLCwsLCwsLCwtLCwsLCwsLCwsKf/AABEIAOEA4QMBIgACEQEDEQH/xAAcAAACAwEBAQEAAAAAAAAAAAAABQQGBwIDAQj/xABJEAACAQMBBAUGDQMDAgQHAAABAgMABBEhBQYSMRMiQVFhBzJxgZLRFBUWIzRCUlNUcpGxwWKCoSQzQ4OiF2Nzk2Sys8LS4eP/xAAbAQACAgMBAAAAAAAAAAAAAAAAAwIEAQYHBf/EADMRAAIBAgMFBQcFAQEAAAAAAAECAAMREiExBBNBUZEiMlJhcRQzNHKBsfAFwdHh8aFC/9oADAMBAAIRAxEAPwBVvbt64jvZ1SeRVD4ChyANByGaUfKW6/ETe23vqRvp9PuPz/wKS16mx7NROz0yUHdHAcpTq1H3jZnUxl8pbr8RN7be+j5S3X4ib2299LaKtey0PAvQRW8fmesZfKW6/ETe23vo+Ut1+Im9tvfS2ij2Wh4F6CG8fmesZfKW6/ETe23vo+Ut1+Im9tvfS2ij2Wh4F6CG8fmesZfKW6/ETe23vo+Ut1+Im9tvfS2ij2Wh4F6CG8fmesZfKW6/ETe23vo+Ut1+Im9tvfS2ij2Wh4F6CG8fmesZfKW6/ETe23vo+Ut1+Im9tvfS2ij2Wh4F6CG8fmesZfKW6/ETe23vo+Ut1+Im9tvfS2pd5siaFI3ljZElGUYjRxgHI9RH61j2ah4F6CZ3j8zPf5S3X4ib2299HyluvxE3tt76W0Vn2Wh4F6CY3j8z1jL5S3X4ib2299HyluvxE3tt76W0Uey0PAvQQ3j8z1jL5S3X4ib2299HyluvxE3tt76W0Uey0PAvQQ3j8z1jL5S3X4ib2299HyluvxE3tt76W0Uey0PAvQQ3j8z1jL5S3X4ib2299HyluvxE3tt76W0Uey0PAvQQ3j8z1jL5S3X4ib2299dR7yXWR/qJeY+u3vpXXUXnD0j96i2y0LHsL0EyKj31PWb5iivtFcjm03mNb6fT7j8/8CktOt9Pp9x+f+BSWuubF8NT+VfsJq1b3jephRRRVqLhRRRRCFFFFEIUUVaJ9wJvi+O9jPSKwLOgGsYBIzz6w0OeWPRkiLOq2vxmQCdJV6eWe6EzxrJI0VvG/mPPII+PxVdWI8cYry3RsknvraOTVGlUMD2jnj0HGPXTnyru/wAZyhuSqgQdgXhB08OLi9eaWznGEHrJADDiMTLu6RepavInXdF6WM8a/OcJDA6ZHWHdXW9273wC6aDj4+FVPFjhzxDPLJ/eoGyZuCeJ/syI36MDV+8pkSJtq3aTzGEJbPcJGBz6hUWdlcA8jMgAqTE025MVnBHNtCZ42l1S3iQM+O9ixCjmMjszzzpXe2thNfQyX1vObhY9JI3QI8KgaBVUleAD7PYDz1qb5ai3w9M+b0K8PtPn/OP8VO8kC9FBfTyaRBADnkeFXY/oCPapONhTFW+f5lJ2GLBM5sLB55UijHE7nhUaDJPidPXXy8s3hkaORSrocMp7CPRVi3FmFqZr5lDC2QBFPbJIeBR6l4zTjys7NVpIb6HWK6QZI+0ACPWUx7Bp+9tUwcP3/wAi8HZvM/op7vdYx28kUCKA8UKCZtetIw4m7cdUEL6jSKmq2IXkSLG0KKKKlMQoooohCiiiiEK6i84ekfvXNdRecPSP3qLd0wGs32iiiuNzbJjW+n0+4/P/AAKS0630+n3H5/4FJa65sXw1P5V+wmr1veN6mFFFFWouFFFFEIAVdt0Nw1lniW9foulyUt/+SQAFssP+NMA6nBPZjnS283KuLe0hvVIZG6xMZyYtRwsSNOfd5pwDXW4+0Xba1vJIxZ3lwzMcklwy6n10ioxZCUPOMUWIxCK95rJYby4jQYVJXVR3AMcDXwxWhbsbZe0tbCdp44rfglSVHJJkxM+OjjUElwDz5DOtVze/d6W42xcxQrklw5J0VVKqxdm5BRnmaV7ev0+DwWqkO1q8wMqkFHDvkcB5kaA5OOdLYCqqr16TIOAky1b07rRPGNp7LcBAeNkGF6NlOcqDyIPNP0yNKi7a3tsdpxo14k0Nwgx0kIVlYc8EMwOM5IHZk61ROkOOHJ4c5xnTPLOOWfGuamtDS500PGYNTkI22leWwQR20b6OGaaUrxtgEBQqdVV1zzJJx3V773b2ybSkSSREQovCODi1Gc65Pif1pFRTQguDxkMRlhi3zkaFIbmKK6jj8zpeIMg7lkRg2OWhzyHcK52tvnLPALZEjt7ca9FECAx55ZmJZtdfTzzSCisbpb3tM4jGs22F+BJbIpB6VpZWOMOcBUA7cAZ59prQPJ3tCG62fJb3Wq2bicfkU8f6Ah1Pg+KyqvquRyJGRg47R3eio1KIdbD1mVexvPfaN808skr+dI5c+liT/wDqpGw9hyXcnBHgADLyNosa/aY93cOZOgqAuMjOcduP4q97CvEub21s7RSlqsgkfixxzFBxl5cflwF5D9s1GKLlMKLnOQ/KNu7Bs97eCHJcRcUrk+eSxAPDyHJtB2Y586p9aXvpu+LrajmedU42SOKKP5yVwAo0QHhQE8R4nIxzxS3yjbKsrFY7W3TMw68krMSwBGinGmvPGBgAd9Jo1clXUmTdMyeEo1FFFW4qFFFFEIV1F5w9I/eua6i84ekfvUW7pgNZvtFFFcbm2TGt9Pp9x+f+BSWnW+n0+4/P/ApLXXNi+Gp/Kv2E1et7xvUwoooq1Fwp1sbd4XcbCKVfhIOlu3V6RcD/AG3JwXznqaaV1uluo20ZWjSWOMqueudW8FUanvPdVrPktt4T/qNpxRkdgCAjH5pM59VIqVlXs3z9LyaoTnaJ9y98n2bI0Fwpa3YlZYmGqE6EhT/le0eNM9v7rps64t9oWx6SzMqP1SCU6wPCMnVSM4PqPeWm3hsmW34Jr0zTIOrcBeKQ4GisUUK4/Mc+IrL5L12jWMuxjQkqhOiluZA5AmlIN4cQy5+cmxwixz5Sw7379SXzuEUQwsRlF5yYGAZWHnEADA5D/NVimewt2571+CCMtjzmOip4sx0Ho5+FL5owrEAhgCRxDODjtGdcHnVhAq9lYtiTmZxRRRTJGFWLcTZMdzdYlHEqIX4TyY5UDPhrnHhSGC3aRuFFZ2+yoJP6DWrluBs2WC8xLG0fHE2AwwThkzoda8z9WqMmx1ShsbH1j9mUNVUEZXnn5R9jwwNE0SKhcMGVRgdXhwcDQcyKptXff/Z8txeBYxx8ESnh4lGOJn5BiM8uzuFVO92RNDrLFIg72RgPUSMGl/ozN7FTxtckcdfKS2oDfNYWEiUUUV68rQqRY7RkgYvE7RsQV4lODg8xnmKj02+S85tRdIvSQ6hmTUxkHBDrzHYc6jBGtRYgazIB4SzeTy/tbSK5vZXD3EYxHEefW04gTzLE4JHmgHPOoO7e6dxtiaSeVuCMsWlmPfzKoD2gepRjwBqNXq+2o77Cgjt8hI5GS5C8xklkLY+o2c55ZAFV3Uqbrqcr8hGKQRY8J5b8bWsBElpYxBhE2TcZ1J5Ng83zpljpoMDlVKp3u/us90DIzCG3TWS4fRV8F+03corz3iubVmRLONlSMcJkc9aY5zxsvJfADs7uQZTsvYGfORa57RiiiiinSEK6i84ekfvXNdRecPSP3qLd0wGs32iiiuNzbJjW+n0+4/P/AAKS0630+n3H5/4FJa65sXw1P5V+wmr1veN6mFFFTdjbRFvPHKY0lCNko4yGGoIP66HsOKsnTKLkSKUqQykgg5BBwQe8Eag1Zo9sQ344L75ubGFvEXn3CdB5w/rHWHbWgw7YtLhoDFs6CWCY4MvDGOhIHE6yr0fVKqC3PDDkaqW3d9NnyQzJBs+NJGBWOXgi0BOOPQZBxqO44qpvTUPdN/plHYQvGUu6sikrRBlkIbhBjPEHOcdU41z2VatgeTeWe9+DyNwiJVacrrwcQyIweRcjt5Drc8ay/I/sDp70yuOrbqGGftNop9Q4m9Qq1bD3jcy3UVnCZbmS5laSR+rFEAxRC7c2wqjCjnr41itWYEqvAawRAczPvlD21DsuyFnagI8q4Cr9RDozk8+JtQCdTqeysXqy7/Wyx3RUzNcT855TgDjOOoijkFGnPtxpjFJdm7OM7EZCqo4nkbzY1HNjj0gADUkgDU0zZ1CJfnI1CWa087GweZuGNeI4yeQCgc2ZjoqjtJIAqefg9v8A/EyDtyywr6MYeT05QfmFSdrkfB1+Ck/BcgPphzJ/5+CeepTHUxoOsGr7udu38Mn64PRIAz/1Z5KD44OvcDUa+0JRpNWqGyjr/sEQswVdTJOy7S+vlxG3RQ/04ij9AWMDiPqPiabbu7A+A7SSMvxl4GYnhx28uZ+zT3aO8QsYPnhH0mojijJwVBIXn5oxjJ/SqluhtaS42mrytxMUceCjhJwB2CtVbadr22hXqEBaQVreeXPj65Ceju6VJ0W5LXH0k/enZC3e1Eid+AGAHi05guQNa7i3FuLVg0Fw7JnrIjGJmHaBniQn8wxSjyln/Wj/ANJf3evbcbeGaORI3LPA7CPJyQjMDw4PZnHm+kjlTqa7YmwU6+zuLBRdSBnzz1vIE0jXZKg1OoP7T6tl8OuGj+BmPB4ekDKjqwXPXJVYXY4LcPCrHsbSq9e7HKL0kbCWHOOkX6pPJZFOqN6dD2Fq2BFEd9bvgFZ8wSqQCGHCzoSDoSrKQPBjWfb62Z2dtKQWylEYAqmMqwcDiThIwyFsjhORpjsr1v0zb/a6YcC1xp5jI/1EbRR3TEGVCrz5Kt7hZ3BhlOIZyBk8kfkD4A+af7e6ke3thhAZIwFKgdPACWNuzcgT2odB2lCeBjnBKe1KB16QEpkcQU4OO3BPbjlXqMFqoRKwJRrzTfKh5PEiVru2XhUayxgaD+tR2eI5dumtUqZbnZU4MchQugZHXzZUbUHDDBHgRoa1KDaUthbAT5vdnumFuEHXRGGMSp9ZMHHEDkdvYKSbe2SLrYFvMurWy9Vu0orGMj9Arf21SpVWACvmL2j3QHMayqvDtDaiiSaT5hP+SVlihTsOMAAns6oJqx7k7obPYSyyu1ytuMu5UpDnBJCg9d8AZOcDUaHNZs0jkBCWIByE1wCcahe86enStU2xsSa22XBs+3jZ57jrz8I80aFuJuQGeFMkjRDTa11AUG1+WWXGQTPO15lt7KryOyLwIzEqv2QSSF9Q09VeNOdrbCjto+tcxyT5GYosuFHbxSjq8Q06oz20mq2pBGUURbWFdRecPSP3rmuovOHpH70N3TMDWb7RRRXG5tkxrfT6fcfn/gUlp1vp9PuPz/wKS11zYvhqfyr9hNXre8b1MKl3GyJY4o5njKxy54HOMNjIOO3sqGeVWjyiQPHeBDno0ijWHu6MIvm/3cWfHNPLdoCQAyJkfdzac9kek6KR7eZSkilWCSocqQGAxxDXBB0OfGvXZuwYLraaW9uztbu4OWGGCheNlPiMFc99P/J5v7dLLb2arGYc8PmkMq6szcQbGQMnUUs8mlyvxvEeQcyAf3I5FV2LDGbWNv8AIwAZCaluVahLjaOAB/qQoA7FWOMqMdw4jSfeneKLY9s0FqOK4clnbGeBpCSZZD9o68KnuHYNYm0J7xNsXNtZkILoRyPIVz0QVArSL2Z7Nc5OOXOkflUeK2WGyhySD00zk5Z3IIVpG5liCx17CuMCqaU8VQXzvY2+nGPZrKbTPyWdu1mY+ksSf1JJ/eme15BCotUI6pzMw+vIMjGe1I8lR3njbtGPmwfm+kuPuFyn/queGP2etJ/06ibMsTPKseeEMesx+qoBZnPoUE+qvUOvkJUjLYj/AAZDcSao4aNITyn+1xj7pTgk8ywUDBBKtbXbN2yM1oFYTSHJADPFphY2yAiqEXqtwhcA6jBAre1L7p5copCABIk58KDRV8W7T3szHtpob02R6CJVdz1bjI4hITobcY14Fzg8OpfJB6q1XrUEqizqD5HT8/eTVipuDaeFzNDGxaRjeTHzjxMIgfzDDyeoqvcWFT91Nslr2HjEUaLxnCIkYHUbUkDJ9LE14S7oSSTiOBHXiUMySgq0GfqyEjX+lgOsNcA5As9h5M4EGZ5Gkxzx1FH8/wCRXl/qW3bHRomjUbNgRYC5FxbTQf8AJYoUarsGQaHjpEW9m8pN2zW0gKlFU9UMGILHk6kEdbu7ad7o7Nnkw8sMcMYdZDwpwNKyBuDKA8IVS5OQq5OOdNILywtjiLoyw+6UyP3c1DH9TTKOO9ukJt4egXBxJcDDH8sI19bkDwNeIdq2irs42bZaRVbWxPkbfnr5S4KaK5qVGudbL+fxIG2NvxQXloJOIrHJxvwKW4SUdYwQNckknA1wugNXbbWxo76LKMFkUMIpgAWiY6EjPIjkRoQR2EAjK7e4n2JKk1ysjy3J4nBYYCqeWhKmbOD3INBknK+R20+ypzNYOJLaeMS8EmoHExTDAEYdXyMj0GvZ2T9P9norTQ5jjwJ4/nEStUr42LMNeHKVy7s59mXRSVRxLkFTkrKjaEeKMMjv9BGkXa9isbgxkmKReOMnnwkkcLf1KQUPiueRFT95L971Uu3OXb5qUdisoypUdismuB9ZHqPZnprWWI+dD88no0WVf04H/wCm3fXuKTYMdeMpHkJbfJlv38GzbXGtu2SGIyIs6Hi/8sk69gJ8TWmTbGig2fPDHjojHKVHYocM2Ae4EnHhisJ3Q2uLS8ilcAx54ZARkFHBVsjtABzjwrQ9/YrnZts62r8VlOCnAet0BbsjbOQjDIAOQM6cxVHaKV6gAyv+dZYpv2c4h3o2b8Fh2XfIoLGKLjBGjMioyEjxUEH8orwv7na+1/8AjlMTahFUxx47NWIDekk1ZfK2gh2dZw9qsox+SMqf3FI5d6LyPZVq1tIyxpxwylVUlWVspliCVBQjHLl6KmhLIGAF7kZyLAAkT7s7yMXb4M0kUK+kuf0XC/8AdVEu7YxSOjc0YqfSpIP7UzsVu9ozoqvLM5YaszMF184kkhQOefCpnlHhVNp3IXkWBP5iqlv8k1YQsHwsbxbAWuBK3XUXnD0j965rqLzh6R+9ObumLGs32iiiuNzbJjW+n0+4/P8AwKS0630+n3H5/wCBSWuubF8NT+VfsJq9b3jephWgbB3/ALaS3S22nB0yxDEcoAJA5AHUMCBpxKdQBkdtU/d7ZwubqCFiQskiqSOeCdceOKvsuzdk7Rb4LZDoJ1PUkIbhcKetnLEt1QSM4OnprNcrkGB9RwmaYOoi7bW91jBFJHsu3KPKpR5mByFPNU4mLa8uwensN2tkhdnLfoPnLO742x9aMCLiX1c/Rxd9G8lxs6ztZLO0+fnfhElxoccLKxAbljq44V07ySKsnkYkWWzuYH1HSdYd6yIF/wDtNIY4aWIA68dTJgXaxlo2/tKKxEl7jjkmSOKJRzkI4yqjHeXycdg9FYtvrsueC4BumDTzIJXx9UsWHB6go5aDkOWa0PcexkuLsLcarstTBHn6zlmAk9IjVR7JqgeUPbAutoTOpyikRqe8Jpn0FuI+usbMuF8PU/aZqm63kGfqWUS9sszufRGFRf8ALS182aeC2uZO1gkK/wDUJZv+yIr6HNTbpYPg9p0rTA9E5HRojDWabtaRTn1V6GO0FkOvccJuDr0cWciNezpcYwx1z31axZfX94m0X7v9RpJ/w8ZdfzkhI/0Zg/8AZWm+R7dVFh+GSDMkhIjyPNUHBYZ7WIOvcPE0i3N3Hjv7acRSTIjPH15I0GeDpCVULIc6sufQPHFwub47MXhdnWGziiChOE9OrsquzISMOGUrzwBJnUkVU2ipiui6/n7x1NbWYyNsVuPppG8+S4lLf2uyKPUqqKre0FhuVtOmkd57mY5QHqwopdTGFOQHzw5YgsSDyFTbfeu3NxI1uXkhlJlePgbjhYjrtw/XjOOIlc8JJ7DmoO2Wt3u7KeAxsXmw7IRr5uOIDt9OtaqlKps22VWdD2gSrcrAm3l/XKX2ZalFQDpa4+ojrc6eKx2o9pHGeGeJCG4icFBITnOpyD2csDTu00Vi+0Y5PjmOWNDJ0CJIyAgEgEghSSBnrciRWrbE2/FdqWiJBU4eNgVdD3Mp1Hp5HsJr0aD7yhTYtdsILZ5/X1iiMLsALC5tPba9tA8ZNykbRoC56RVYLgHLdYHkM61hW2buCaO7S18yOUSx9UqBGzKsiKCxPDx9C+o7DovKt023YrcW8sTNwLIjKW+zkEZ1rDLTZ9rDNcRCaV8QShmVIipCpxEq3Sa4KjHZkeuvU2S2ZzyiK3CJdinjS4i+1EXH5ofnM+wJR/dXzdmQC7iB8126Nvyygxn/AAxpnu5HafCUCvcZIcaxxAYMbg5IlPYTUKyFoJIyJLnIZSPmoueRj/mr0SdRK1tIpEJ4+FtDxcJ8NcGtq2Gr8EmyL7BcIegk7JYx5uP6kIGncPDJyDby4urgDsmk/wDnath2zP8ADtlwX0P+/bATKR2FNJUPgcNp24FV9pzC+f8Aw8Iylxnrt7Zo2htMI4BhsoS7A8jJLnhU+gKG9XjWU7pb6TbNYmPhdHA4435Njt8D4/qDWs7v3BTZlzeyaPcCW4PgMERqD3BVXHprMtw9svadO62nwpQi8Q7IwC3WPVY4P8Uuj3WUi4Fh/P8A2SfUGO77y1ylCtvBFCT9bPFjxC4UZ9OfRWezXBkZnZizMSWYnJJOpJPfWif+MCjls+Af3f8A86rW+O+HxiYj0KQ9GGGFOc8WD3Du/wA1YoqVNglvreLc3/8AV5Xa6i84ekfvXNdRecPSP3qw3dMUNZvtFFFcbm2TGt9Pp9x+f+BSWnW+n0+4/P8AwKS11zYvhqfyr9hNXre8b1MmbF2j8GuIpscXRSK/DnGeEg4zg4zV7HlhVT83s+BT38Q7fRGKzcmtRi23abCijjWAT3jRq8jnA4CwyF4iCQNdFUctTzrNdVNrrczNMkcbCJ9veVJ7q3ktzbRRiQAEqTkYIPLHhUvcK4Oznt7kn/TXamGRuyORWYDi7hoCD3M3dX1t8ItssLa5tkjkk6sM6E5Rz5obIyVJwDr28u0T/JNPHcQXOz7hQwJ4wh7QcK2O4qwU5Ha2aQ9lpkYbcxrlJjNr39JYd+dqjZltcvGcS3cnUxzB6NFZvUFJ9LCsp3v3d+BPAuMGS3jcjuYghh+o/wA1Y95tgXCX1lbXDmWASLHDIebIXXKsftgYX0AV7eW3W8hAHmwZPgONtfRpRQ7BUA3vf+oVMwTylM2h1rS1b7PSxn1OJP2l/wAVp+7XknjeyRbp34nYS8KELwErjhyQc6Yzy1H65jY/O2s8XbGROvoHUkHssjeiM1YdyfKHcwXEaTTM8DHgKuQQuRhSGIJUA4z2YzpTay1CtkOn+yKFQe1Ns2PseK0iWGFeFFzgZJ5nJJJ1JJqqeU6w6SOI4HC/HAzn6plCmMn+npUjyezNWfYm3I7uPjTQqSrofOjcaFGHYQf15ivLejYC31rJA5K8QyGHYw1U+IzjIryUYrUu0tsLrYT857KSZbhBEp6ZHBCnsZTkhs8gMHOdAAc6VYBsuFLqCW0IeMTKJCHB6NmkACBSA3RjQLJqGz2HSpG201ktlYJeDCTuw4PhWAOqjMcDsJzw9Lo3PCmFu3ucZQ007mCOJiCeTZXnqfNwdM99X9rr00os9Q2BFud7+XHylVEYsFUXlt2gDFc3Vysqo8MUSiNgCJuLjPRj6wclRjGdTqMU5ZzFeWssY+ckYwspOONSjuAxAPmsoOcHGtI93IIJHYbNtundMcU8jBQuc6l3y+uD5q9lXjYW6zJKLi5dZJgCEVARHEDz4c6sxGhc9mgArV6WzvvaT4SoQWJOTNlYDCCbDjnPRLgqwve5vloM+f8AEzvyoXE8ZdLiUOZinAi5CoiAs2Fz2yFRxHU9GeXIU3ZA4IbmQ9kQiH5pWAx7CyH1VpHlh3X4+jniDPKch1ySSgAxwJ3KSchR9ck9prONsEQolspBMZLSkagykYKg9oRRwZ+0ZOwitu2chqYA+s82oCGN583dPDI8n3UMr+soyL/3uv6147BtukuoE+1Kg9XEMn9M1746G018+5YY8Iozz9DSf/RNGwvmxNP91GQp/rlBjX1gF3/6dPOhP0/PrF8hIc7G4nYjnLISPS7HH71qu7Uosr672W3+1MCYc97RjT+5f8p41l+xNLiFsdVZo8nsHXHuP6VpHlUtJF2lZSW68U7AcIHayPlc+HWOfAUivmRTOhB6xlPIYo234LGG32Ta6yyqit/REmOs3cCV/RT3islTaElpcP8ABJXQq7KpUnLAEgZHI554II1rZJ7YbJsri7ncSXkq9eU9rtokadyKcady57ABne6W9UuzLZ3S1LmV8rO4bgAUcJGQNTnORxClbOewcIv+54ydQZi+UtO0dyvh1wyPaNCeFP8AVxcKqzFELccTEBusSMpg6Vnu9W60mzpuilZGJHErKeYyRqDqDpyqXtbyjX1zninZFP1YuoP1XrH1k1XGYk5JJJ5k9tWKKVF7xy5RTsp0nyuovOHpH71zXUXnD0j96e3dMWNZvtFFFcbm2TGt9Pp9x+f+BSWnW+n0+4/P/ApLXXNi+Gp/Kv2E1et7xvUwq/LuqdtKlxbTRiYRok8MhIIZFCB1IB6rBQeXPOvYKDXcMzIeJWKsORUkEesa051JzU2MipA1mobJ3Aj2SReX8yHoeskSZ6zjzRlsFjnkAOepOBVC2JeT/DFkttJyzOoH1j1mKAduRkcPby54pbcXLyHLuznvZix/UmvtpdNFIkiHDowZT3EHIqC02FyxuT0mSwytlNs2Tvbb7YiWJ8RXUbLIqN9uM5DITzGmCOeCfTSfbTCfeOKNxxJ0XRsp7VaKViD7VS9p7oQ7ZgS+s2ENww4jg4Bccw2NVcH6415HXQ1Utm3txFtu3e9UpLxIjk/W6nRB88iDocjTnVGmq9oryOXEGWGJyv5ZxPtawbZW0GTHEI20B/5I2HI/mQlT45pbtfZ4hkwpLRuA8bH6yNyJ8RqrDsZWFaX5a9kgvazZ4eImJmxnAyGU47cZeqbfbIe1Y2N7hNeKGbmqk6ZzjJhfADdqkA40YG3Sq4lDceMS6WJE+WU01zwyW0jJdIAsnC/AZFGAJs5A6owHz2AP2tixDytzRFIuMTKq8LzhRxM324wcAqv9QBfU9XIxVr+7axYwQFkdSOkm5NIRggJ3QjQj7ejHTAHi0cV3qhSCc80OFikPejHSNj9hsL3FdFoNNWzYZcIBiNNZ77z9Pcu107LOhwOljGFUAYCunOM+Dc9cE869tl7xL8DNpIpOZFKHsIMisyt/n05pMRPZy/8AJBIPzKcfyp/Q17vtxpMCSOFmJHznRKrjUHPFHwgn8wNQ2jZ1rIFYXAIItlmNJhXKkkcdZpuy95Ydm31xG0TCJkiJaNRwxAcQLMox1euMkZxjlWmxyBgCCCCMgjUEHtB7qwTfTaz2+0GaIgNwJrqcjBypGeEqe0Edg5VbvJ55Q7aOBop5BFwuTErBiAhAPAGAOcMWCjnjhrxtmo1G2am9r9lc9Tpx/P7uNUAqMvmY68q20vg1okqYEwlAifAJQkNxFc9vBxDPjWUQbJjuw1yvzUcetyijzPGHsw+CAp8w5z1dRZPKJtxb2ROlJgtoslFI+enJx1hEfMXAwGfAwSdc8NUuXeBw6GH5lIiTGi6gZ0JbPnsw0YtzGmAuAPY2emQmWv5+eUrVGBaRtpXxnkL4CjRVQckVRhUXwAwO88+ZqZtj5lEth5yHjm/9QjHB/wBNer+ZpKYSiO3KTohW4lUGK3xkRMTpKOZKnQxoRnJychVLytj7myR7StILjBeQiV058KjibhY9rEIc+nmaeXUC/AReEyTvZu78X7MtARiWSQyyfm4Oqv8AaDj08XfWn7Uvra3cX1y4XEQSIHU9brNwLzLHqjTkFPYTVP8ALndAi1iHnEu5HsqP1Of0r7sPyfz7RkW52kWSNVAjt8kHhAGAfsL3jzic5xVFrPTV3NtfX6SwMmIUcpVd/N6p9ohZShjtQ5WJSdXYDrMe8gYBxovFjUk01/8AEKTZnR2sAhmhjhQN28TsONyHU4xlscjypJ5RNvJc3XBAAILdeijC4C6ecwA0wToPBRVWq4lJWQAjLl+cYguQxsZpK70bHvfpVmbdzzeMaekmLB/VTWfbQEYlk6HPR8bcGTk8OTgnQa4xUeimJSCHImRZy2sK6i84ekfvXNdRecPSP3qbd0yI1m+0UUVxubZMa30+n3H5/wCBSWnW+n0+4/P/AAKS11zYvhqfyr9hNXre8b1MKKKKtRctfk+3JG05ZA7lI4gC3DjiJbOAM6DkddeX6fPKBuUNmSoEcvHKCVLY4gVIBBxoeY105+FK9296J9nymSAjLDDKwyrDnqNOXYQQaN5N559oSiScgkDCqowqjngDX9SSaRhqb29+zGXXBbjJ25m/EuzZDwjjic9eInGf6lPY3j29vZjTpt4NmbZiEckgjk5px4SSNu9GPVJ8ASDjUVhtW/c7d+02iOgeRre5HmMMMso/K31x3AjI1xzpdeknfzB5iSpu3dl48qdtI+yl6XDSQyJxOOTZDJxju4uIHHYcjXmZ23dhrtjZULpgzCJXjb+rhHEhPcSCPSAeyq/L5N9pQwSQRXEU0EgwY3LLjUEMoIIUggHQ476l7jS3uyswXlvJ8HJysqYkERPPPASeA8/A5PacU8ggwMCQbj/I7U9oZGZpBtBWUQ3SsVTRHA+ch183BIDJnPzbEY14SuufK92K8a9IpEsP3seSo8HHnI3g4Hhmrn5WN1BHIL2DDQzHrldQrn62nY/f9rPeKoVneyQtxxOyNyypIOO445jwOlehTbGuJekrMLGxkm025NGvAGDR/dyKrp6lcED0rg19n2nE6n/TRq+NHjaVcHv4C7L6sCvX45ST/ft43P248wt/2DoyfSlfCLNu25j8MRSf54o/2qRA4jpMfWOd8r6IXrl4RL1I8Zd1A6ueSEE8x20m+UUi/wCyscHjEmG/9xy0g9TCgtbOeKWW4ZuWkcY0Gi9Yyn6oHZp486+/DrZP9u3Zz3zykj2Ign+WNI2aiKNFKWtgB09ZN3xMW0vIdrZy3DkIrSOdW7fSzMdAP6mOKnqYrTUFJ5xy+tFEe/XSVh7A/rqLe7allXgLBY+YiRQiengUAE+JyfGvfdjd6S/uEhj7dWb7Cjmx/jvJAqw2l2yEgNbCX3yS7sGeRr+4y+GPRltSz/WkOeeOQ8c9wqbsiYXG8dxINVgjZfZCRnHrZqf7a2q1pbi02bC0sqrwLwLlYezidz1ePt4Sc51PjS93twNqxCXgaO3abAeRpMvgEnAKBsZJyTz0GorzcWPE7EC+Q9JZthsAPWXK7W0trlr2/ljE5wI0Y5MKDkEQZJc6ksBzYgaammb7+Vk3CNBZhkRtGlbRmHco+qD3nX0V82t5OrfZ8Rnv7lpWPmxR9Uyt3cTFmPicDArOZHySQAoJ5DOB4DJJ/U0+hRRjive3SQqOwy0jPdfYJvrqO3DcHHnLc8BQSSB2nA0FWvf7yZJs+ATwyu6hgrq/DnXkwKgdumMdtUjZm0pLaVJYm4XQ5U/45doIyCPGnW8+/t1tBFSYoEU54UUgE95ySTzPhrVh1qGoCpy4xQK4TfWVyiiinyEK6i84ekfvXNdRecPSP3qLd0wGs32iiiuNzbJjW+n0+4/P/ApLTrfT6fcfn/gUlrrmxfDU/lX7CavW943qYUUUVai4UUVL2RPEk0bTxmWIMC6A44h3Z/jt5ZHOsHIQlx3D3NQob6+wlrF1lDf8hHaR2pnQD6x05c/PaMUO1nnns42guIsyGLP+8gP+4uPNlGhKjQ5GDnJqX5Rb25vTF8HRnssAw9CrMCcYPGFHVddV4CNBy5mmm4u73xTDLf3vzbcHCkZ87BwcEfbYgAL2a58KBY23hPa4D9v5lgDPCNOJivdPfnaknUhMdyV+pKU48d4yyMw8et41a4t5NtNp8XRA95cAf5kqibu7j/CLSW8mmFqAw6F20XOcEk8wuSFBHIgnsr3n3x2tsxhHNJxAjKGQLIrjvSQasOXb21h6auxCBb/WZViB2ry9SWu17mNo5IrCJHGGVukfOe8KSM+ukNt5DPvLr1JH/LP/ABSGbyx37DAMK+Ij/wDyYikO1N87y5yJbiQg/VB4V9lMA+uspRrDQgTDOh1uZb9reT/ZlrkTbQZWH1QEZvYUFqrabtW078Fpdl3PJZIJV9fEgcAeJAA7cV47F3UaSJrm4JgtU5yEayH7ESnzmJ0zyHqqHtDbXGpihXoYPuwcl/6pX5u3p6o7AKeobQMSfpaQJHKMDueIlElzcxxxk44og8+o7OKMdGD4FwfCmuyN2dkzYB2jIrHseMRj9XBH+aqFhtGSBuKNuHIww0KsPsup6rL4EEU+t9gJtCNns14J0GZLXOjD7cBOuO+MkkdhOgrLhhq1vMWmFtwEubeRCJ14ortsHkSisD61YVO2FuZtDZqstq1nKGOWMiyK7dwyCRgdg8TWS2O1ri0Y9FLJCwOoVmXXuK8vURVktfK3tBBgyJJ+eNc/qvDSHpViLYgR5yaunK0v8m2ttR6fALdgOXA4x+hkz/ilO2d8tsRRl5IILZPtsVz6AGkOT4BSarN15X9oOMBoo/FYxn/vLUs2MPjO64Ly4kMkiMInY5HSY6qnPJSexca4FRWhh7TqP+mSNS+SkyRBCbv/AFu1J5OhzwrjBeYjmkK+aFHa2ijlz5WTZm7uydqxtHadJb3CjIDsST4kFmDDv4SCK9NhbRj2lCdmbQAjuIsrDJgAgrpjGg4hjBHJh41U7HYF1ZbUhhCkTLIpUjOGXOrA/YK5z3DINTuWuL4SNOVv3kdLZXERbS2c9vK8Uo4XjYqw93eDzB7iKjVZfKNtSO52jM8RBQYQMOTcChSR4ZBGe4VWqtoSVBMSwscoUUUVOYhXUXnD0j965rqLzh6R+9RbumA1m+0UUVxubZMa30+n3H5/4FJadb6fT7j8/wDApLXXNi+Gp/Kv2E1et7xvUwoooq1FwoooohGexN5rmyJNvK0eeY0Kn0qwIz44zTvZS3e3btI5pXdV6znQLGvaQqgKGPIaZye4GqjUrZu1JbaQSQyNG47VP+CORHgdKW6XuVAvzkg3A6TRd89vWVyfgAka3ittI5V60ZZRjhdAOLA5BgTrn15m8zMFBYkKMKCT1RnOADyGSTime3tsx3XA4gSKbXpWQkLIdMMI+SnnnHOomydmtczxwp50jhR4Z5n1DJ9VQpIKa5zLtiMezbmrHstL55Sru+Ej4QQ4JwMHIIOAzdugFVetA8rm0lEsNlFpHaxjT+ogYHqQL7RqrbtbJWeQtNpbwr0kzf0jkg/qc4UDxPdRSc4MbfnKDKMWERfNdyMoV3cqOSszEDTTAJwNO6vCtE8rkKyLZXMa8KSw4AHYBwso07g5HqrOwM1Ok+NcUw62NoV3DOyHiRmVh2qSD+o1rR96tlDZTRKtjDPa8K8czoWZ2OeLMmcxnljGmvbyFM3TshPfW6EdUyqSOzhU8berCmorVDKW4TJWxtFc0rMxLksx5liST6Sdac7R3Qlgs4btmRo5iAApJK5BI4tMDkRjsIq1+UfZkd5BHtS1GUcBZh2gjqhj4g9Q/wBtd7hN8P2bd7PY9dB0kWfE5GPAOB/7lLNbsBxzzksHasfpIfkya3uFnsZ0QPOp4JcDi014c+BAcDwPhVN2ns6S0neJ+rJE2Mjw1DA9x0IPiK8bWd4pA6Eq8ZDAjmpBGD+ulXra2+ez79EkvLWX4Si4JiYKr47CxOeH1EjOhNSIZHuBcH7zAsy2OoinfCXpo7S+HVlnVhJjTMkLBekGORIwdO0V67Z8plxc2yQnCuFKyTDzpAcaZ+qDgcQHnEdg0pHt3bhumXCLFFGvBFEmcRrnPM6lidSx1JpZUlpAgYhppMFzc2hRRRTpCFFFFEIV1F5w9I/eua6i84ekfvUW7pgNZvtFFFcbm2TGt9Pp9x+f+BSWnW+n0+4/P/ApLXXNi+Gp/Kv2E1et7xvUwoooq1FwoooohCiiiiEKmbI2vLaSrNC3C65wSAeYwdGBHLSodFYIBFjDSPds7wRXau8lvw3TEHpY3YK3LJeNs647VI1phLvMtnbxW9mY5Aw47h3iDCRzyThlXzUA0785qpUVDdLkOEliM0/eC5+H7Aim4Y1eCTVIxwhQGaPRc6DDKcVmFANFYp092CIM2LOatuZt6/guVsLuJpIscJLqT0acJOePHC0eNOt6M9lV/d4RRXd/cxKHhto5TGDnhPGxRBka4KlvVVXl27cNH0bTzNH9gyOV9GCcY8KhBjjGdD2UsUNeF+UlvNJom5nlAj4ntrqK3htJUYERxlVBx9bUk5A4c888NV3ZO3F2XftLbN08S8SqesvSKw0ByuQQeHOnNdKrlFTFFQTyOomMZy8o92tvlNOsiARwxyHieOJFUOSc5dtWY511NIqKKYqhRYSJJOsKKKKlMQoooohCiiiiEK6i84ekfvXNdRecPSP3qLd0wGs32iiiuNzbJjW+n0+4/P8AwKS1Yd8bCRr64KxuQX0IViDoO0Ck/wAWS/dSew3urrGx1UGz07sO6vHyE1msp3jZcTI1FSfiyX7qT2G91HxZL91J7De6rW+p+IdYr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XUXnD0j969/iyX7qT2G91dR7Nl4h81JzH1G91RatTse0OsyFa+k3SijNFcfm1SaKKKKsSMKKKKIQoooohCiiiiEKKKKIQoooohCiiiiEKKKKIQoooohCiiiiEKKKKIQoooohCiiiiEKKKKwdITxooorMz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8426" name="AutoShape 10" descr="data:image/jpeg;base64,/9j/4AAQSkZJRgABAQAAAQABAAD/2wCEAAkGBhQQERUUEhQWFRUVGB8aGRYYGRgdIBggHR4YHSAaGxoZHCYeIBwmIBwaIS8gIygpLCwsGB4yNjIqNSorLCkBCQoKDgwOGg8PGiwkHyU1LDIpLiouLCwqNS8yNC4sLDQsKiwsKSwtKSwsLCwvLCwsLCwsLCwtLCwsLCwsLCwsKf/AABEIAOEA4QMBIgACEQEDEQH/xAAcAAACAwEBAQEAAAAAAAAAAAAABQQGBwIDAQj/xABJEAACAQMBBAUGDQMDAgQHAAABAgMABBEhBQYSMRMiQVFhBzJxgZLRFBUWIzRCUlNUcpGxwWKCoSQzQ4OiF2Nzk2Sys8LS4eP/xAAbAQACAgMBAAAAAAAAAAAAAAAAAwIEAQYHBf/EADMRAAIBAgMFBQcFAQEAAAAAAAECAAMREiExBBNBUZEiMlJhcRQzNHKBsfAFwdHh8aFC/9oADAMBAAIRAxEAPwBVvbt64jvZ1SeRVD4ChyANByGaUfKW6/ETe23vqRvp9PuPz/wKS16mx7NROz0yUHdHAcpTq1H3jZnUxl8pbr8RN7be+j5S3X4ib2299LaKtey0PAvQRW8fmesZfKW6/ETe23vo+Ut1+Im9tvfS2ij2Wh4F6CG8fmesZfKW6/ETe23vo+Ut1+Im9tvfS2ij2Wh4F6CG8fmesZfKW6/ETe23vo+Ut1+Im9tvfS2ij2Wh4F6CG8fmesZfKW6/ETe23vo+Ut1+Im9tvfS2ij2Wh4F6CG8fmesZfKW6/ETe23vo+Ut1+Im9tvfS2ij2Wh4F6CG8fmesZfKW6/ETe23vo+Ut1+Im9tvfS2pd5siaFI3ljZElGUYjRxgHI9RH61j2ah4F6CZ3j8zPf5S3X4ib2299HyluvxE3tt76W0Vn2Wh4F6CY3j8z1jL5S3X4ib2299HyluvxE3tt76W0Uey0PAvQQ3j8z1jL5S3X4ib2299HyluvxE3tt76W0Uey0PAvQQ3j8z1jL5S3X4ib2299HyluvxE3tt76W0Uey0PAvQQ3j8z1jL5S3X4ib2299HyluvxE3tt76W0Uey0PAvQQ3j8z1jL5S3X4ib2299dR7yXWR/qJeY+u3vpXXUXnD0j96i2y0LHsL0EyKj31PWb5iivtFcjm03mNb6fT7j8/8CktOt9Pp9x+f+BSWuubF8NT+VfsJq1b3jephRRRVqLhRRRRCFFFFEIUUVaJ9wJvi+O9jPSKwLOgGsYBIzz6w0OeWPRkiLOq2vxmQCdJV6eWe6EzxrJI0VvG/mPPII+PxVdWI8cYry3RsknvraOTVGlUMD2jnj0HGPXTnyru/wAZyhuSqgQdgXhB08OLi9eaWznGEHrJADDiMTLu6RepavInXdF6WM8a/OcJDA6ZHWHdXW9273wC6aDj4+FVPFjhzxDPLJ/eoGyZuCeJ/syI36MDV+8pkSJtq3aTzGEJbPcJGBz6hUWdlcA8jMgAqTE025MVnBHNtCZ42l1S3iQM+O9ixCjmMjszzzpXe2thNfQyX1vObhY9JI3QI8KgaBVUleAD7PYDz1qb5ai3w9M+b0K8PtPn/OP8VO8kC9FBfTyaRBADnkeFXY/oCPapONhTFW+f5lJ2GLBM5sLB55UijHE7nhUaDJPidPXXy8s3hkaORSrocMp7CPRVi3FmFqZr5lDC2QBFPbJIeBR6l4zTjys7NVpIb6HWK6QZI+0ACPWUx7Bp+9tUwcP3/wAi8HZvM/op7vdYx28kUCKA8UKCZtetIw4m7cdUEL6jSKmq2IXkSLG0KKKKlMQoooohCiiiiEK6i84ekfvXNdRecPSP3qLd0wGs32iiiuNzbJjW+n0+4/P/AAKS0630+n3H5/4FJa65sXw1P5V+wmr1veN6mFFFFWouFFFFEIAVdt0Nw1lniW9foulyUt/+SQAFssP+NMA6nBPZjnS283KuLe0hvVIZG6xMZyYtRwsSNOfd5pwDXW4+0Xba1vJIxZ3lwzMcklwy6n10ioxZCUPOMUWIxCK95rJYby4jQYVJXVR3AMcDXwxWhbsbZe0tbCdp44rfglSVHJJkxM+OjjUElwDz5DOtVze/d6W42xcxQrklw5J0VVKqxdm5BRnmaV7ev0+DwWqkO1q8wMqkFHDvkcB5kaA5OOdLYCqqr16TIOAky1b07rRPGNp7LcBAeNkGF6NlOcqDyIPNP0yNKi7a3tsdpxo14k0Nwgx0kIVlYc8EMwOM5IHZk61ROkOOHJ4c5xnTPLOOWfGuamtDS500PGYNTkI22leWwQR20b6OGaaUrxtgEBQqdVV1zzJJx3V773b2ybSkSSREQovCODi1Gc65Pif1pFRTQguDxkMRlhi3zkaFIbmKK6jj8zpeIMg7lkRg2OWhzyHcK52tvnLPALZEjt7ca9FECAx55ZmJZtdfTzzSCisbpb3tM4jGs22F+BJbIpB6VpZWOMOcBUA7cAZ59prQPJ3tCG62fJb3Wq2bicfkU8f6Ah1Pg+KyqvquRyJGRg47R3eio1KIdbD1mVexvPfaN808skr+dI5c+liT/wDqpGw9hyXcnBHgADLyNosa/aY93cOZOgqAuMjOcduP4q97CvEub21s7RSlqsgkfixxzFBxl5cflwF5D9s1GKLlMKLnOQ/KNu7Bs97eCHJcRcUrk+eSxAPDyHJtB2Y586p9aXvpu+LrajmedU42SOKKP5yVwAo0QHhQE8R4nIxzxS3yjbKsrFY7W3TMw68krMSwBGinGmvPGBgAd9Jo1clXUmTdMyeEo1FFFW4qFFFFEIV1F5w9I/eua6i84ekfvUW7pgNZvtFFFcbm2TGt9Pp9x+f+BSWnW+n0+4/P/ApLXXNi+Gp/Kv2E1et7xvUwoooq1Fwp1sbd4XcbCKVfhIOlu3V6RcD/AG3JwXznqaaV1uluo20ZWjSWOMqueudW8FUanvPdVrPktt4T/qNpxRkdgCAjH5pM59VIqVlXs3z9LyaoTnaJ9y98n2bI0Fwpa3YlZYmGqE6EhT/le0eNM9v7rps64t9oWx6SzMqP1SCU6wPCMnVSM4PqPeWm3hsmW34Jr0zTIOrcBeKQ4GisUUK4/Mc+IrL5L12jWMuxjQkqhOiluZA5AmlIN4cQy5+cmxwixz5Sw7379SXzuEUQwsRlF5yYGAZWHnEADA5D/NVimewt2571+CCMtjzmOip4sx0Ho5+FL5owrEAhgCRxDODjtGdcHnVhAq9lYtiTmZxRRRTJGFWLcTZMdzdYlHEqIX4TyY5UDPhrnHhSGC3aRuFFZ2+yoJP6DWrluBs2WC8xLG0fHE2AwwThkzoda8z9WqMmx1ShsbH1j9mUNVUEZXnn5R9jwwNE0SKhcMGVRgdXhwcDQcyKptXff/Z8txeBYxx8ESnh4lGOJn5BiM8uzuFVO92RNDrLFIg72RgPUSMGl/ozN7FTxtckcdfKS2oDfNYWEiUUUV68rQqRY7RkgYvE7RsQV4lODg8xnmKj02+S85tRdIvSQ6hmTUxkHBDrzHYc6jBGtRYgazIB4SzeTy/tbSK5vZXD3EYxHEefW04gTzLE4JHmgHPOoO7e6dxtiaSeVuCMsWlmPfzKoD2gepRjwBqNXq+2o77Cgjt8hI5GS5C8xklkLY+o2c55ZAFV3Uqbrqcr8hGKQRY8J5b8bWsBElpYxBhE2TcZ1J5Ng83zpljpoMDlVKp3u/us90DIzCG3TWS4fRV8F+03corz3iubVmRLONlSMcJkc9aY5zxsvJfADs7uQZTsvYGfORa57RiiiiinSEK6i84ekfvXNdRecPSP3qLd0wGs32iiiuNzbJjW+n0+4/P/AAKS0630+n3H5/4FJa65sXw1P5V+wmr1veN6mFFFTdjbRFvPHKY0lCNko4yGGoIP66HsOKsnTKLkSKUqQykgg5BBwQe8Eag1Zo9sQ344L75ubGFvEXn3CdB5w/rHWHbWgw7YtLhoDFs6CWCY4MvDGOhIHE6yr0fVKqC3PDDkaqW3d9NnyQzJBs+NJGBWOXgi0BOOPQZBxqO44qpvTUPdN/plHYQvGUu6sikrRBlkIbhBjPEHOcdU41z2VatgeTeWe9+DyNwiJVacrrwcQyIweRcjt5Drc8ay/I/sDp70yuOrbqGGftNop9Q4m9Qq1bD3jcy3UVnCZbmS5laSR+rFEAxRC7c2wqjCjnr41itWYEqvAawRAczPvlD21DsuyFnagI8q4Cr9RDozk8+JtQCdTqeysXqy7/Wyx3RUzNcT855TgDjOOoijkFGnPtxpjFJdm7OM7EZCqo4nkbzY1HNjj0gADUkgDU0zZ1CJfnI1CWa087GweZuGNeI4yeQCgc2ZjoqjtJIAqefg9v8A/EyDtyywr6MYeT05QfmFSdrkfB1+Ck/BcgPphzJ/5+CeepTHUxoOsGr7udu38Mn64PRIAz/1Z5KD44OvcDUa+0JRpNWqGyjr/sEQswVdTJOy7S+vlxG3RQ/04ij9AWMDiPqPiabbu7A+A7SSMvxl4GYnhx28uZ+zT3aO8QsYPnhH0mojijJwVBIXn5oxjJ/SqluhtaS42mrytxMUceCjhJwB2CtVbadr22hXqEBaQVreeXPj65Ceju6VJ0W5LXH0k/enZC3e1Eid+AGAHi05guQNa7i3FuLVg0Fw7JnrIjGJmHaBniQn8wxSjyln/Wj/ANJf3evbcbeGaORI3LPA7CPJyQjMDw4PZnHm+kjlTqa7YmwU6+zuLBRdSBnzz1vIE0jXZKg1OoP7T6tl8OuGj+BmPB4ekDKjqwXPXJVYXY4LcPCrHsbSq9e7HKL0kbCWHOOkX6pPJZFOqN6dD2Fq2BFEd9bvgFZ8wSqQCGHCzoSDoSrKQPBjWfb62Z2dtKQWylEYAqmMqwcDiThIwyFsjhORpjsr1v0zb/a6YcC1xp5jI/1EbRR3TEGVCrz5Kt7hZ3BhlOIZyBk8kfkD4A+af7e6ke3thhAZIwFKgdPACWNuzcgT2odB2lCeBjnBKe1KB16QEpkcQU4OO3BPbjlXqMFqoRKwJRrzTfKh5PEiVru2XhUayxgaD+tR2eI5dumtUqZbnZU4MchQugZHXzZUbUHDDBHgRoa1KDaUthbAT5vdnumFuEHXRGGMSp9ZMHHEDkdvYKSbe2SLrYFvMurWy9Vu0orGMj9Arf21SpVWACvmL2j3QHMayqvDtDaiiSaT5hP+SVlihTsOMAAns6oJqx7k7obPYSyyu1ytuMu5UpDnBJCg9d8AZOcDUaHNZs0jkBCWIByE1wCcahe86enStU2xsSa22XBs+3jZ57jrz8I80aFuJuQGeFMkjRDTa11AUG1+WWXGQTPO15lt7KryOyLwIzEqv2QSSF9Q09VeNOdrbCjto+tcxyT5GYosuFHbxSjq8Q06oz20mq2pBGUURbWFdRecPSP3rmuovOHpH70N3TMDWb7RRRXG5tkxrfT6fcfn/gUlp1vp9PuPz/wKS11zYvhqfyr9hNXre8b1MKl3GyJY4o5njKxy54HOMNjIOO3sqGeVWjyiQPHeBDno0ijWHu6MIvm/3cWfHNPLdoCQAyJkfdzac9kek6KR7eZSkilWCSocqQGAxxDXBB0OfGvXZuwYLraaW9uztbu4OWGGCheNlPiMFc99P/J5v7dLLb2arGYc8PmkMq6szcQbGQMnUUs8mlyvxvEeQcyAf3I5FV2LDGbWNv8AIwAZCaluVahLjaOAB/qQoA7FWOMqMdw4jSfeneKLY9s0FqOK4clnbGeBpCSZZD9o68KnuHYNYm0J7xNsXNtZkILoRyPIVz0QVArSL2Z7Nc5OOXOkflUeK2WGyhySD00zk5Z3IIVpG5liCx17CuMCqaU8VQXzvY2+nGPZrKbTPyWdu1mY+ksSf1JJ/eme15BCotUI6pzMw+vIMjGe1I8lR3njbtGPmwfm+kuPuFyn/queGP2etJ/06ibMsTPKseeEMesx+qoBZnPoUE+qvUOvkJUjLYj/AAZDcSao4aNITyn+1xj7pTgk8ywUDBBKtbXbN2yM1oFYTSHJADPFphY2yAiqEXqtwhcA6jBAre1L7p5copCABIk58KDRV8W7T3szHtpob02R6CJVdz1bjI4hITobcY14Fzg8OpfJB6q1XrUEqizqD5HT8/eTVipuDaeFzNDGxaRjeTHzjxMIgfzDDyeoqvcWFT91Nslr2HjEUaLxnCIkYHUbUkDJ9LE14S7oSSTiOBHXiUMySgq0GfqyEjX+lgOsNcA5As9h5M4EGZ5Gkxzx1FH8/wCRXl/qW3bHRomjUbNgRYC5FxbTQf8AJYoUarsGQaHjpEW9m8pN2zW0gKlFU9UMGILHk6kEdbu7ad7o7Nnkw8sMcMYdZDwpwNKyBuDKA8IVS5OQq5OOdNILywtjiLoyw+6UyP3c1DH9TTKOO9ukJt4egXBxJcDDH8sI19bkDwNeIdq2irs42bZaRVbWxPkbfnr5S4KaK5qVGudbL+fxIG2NvxQXloJOIrHJxvwKW4SUdYwQNckknA1wugNXbbWxo76LKMFkUMIpgAWiY6EjPIjkRoQR2EAjK7e4n2JKk1ysjy3J4nBYYCqeWhKmbOD3INBknK+R20+ypzNYOJLaeMS8EmoHExTDAEYdXyMj0GvZ2T9P9norTQ5jjwJ4/nEStUr42LMNeHKVy7s59mXRSVRxLkFTkrKjaEeKMMjv9BGkXa9isbgxkmKReOMnnwkkcLf1KQUPiueRFT95L971Uu3OXb5qUdisoypUdismuB9ZHqPZnprWWI+dD88no0WVf04H/wCm3fXuKTYMdeMpHkJbfJlv38GzbXGtu2SGIyIs6Hi/8sk69gJ8TWmTbGig2fPDHjojHKVHYocM2Ae4EnHhisJ3Q2uLS8ilcAx54ZARkFHBVsjtABzjwrQ9/YrnZts62r8VlOCnAet0BbsjbOQjDIAOQM6cxVHaKV6gAyv+dZYpv2c4h3o2b8Fh2XfIoLGKLjBGjMioyEjxUEH8orwv7na+1/8AjlMTahFUxx47NWIDekk1ZfK2gh2dZw9qsox+SMqf3FI5d6LyPZVq1tIyxpxwylVUlWVspliCVBQjHLl6KmhLIGAF7kZyLAAkT7s7yMXb4M0kUK+kuf0XC/8AdVEu7YxSOjc0YqfSpIP7UzsVu9ozoqvLM5YaszMF184kkhQOefCpnlHhVNp3IXkWBP5iqlv8k1YQsHwsbxbAWuBK3XUXnD0j965rqLzh6R+9ObumLGs32iiiuNzbJjW+n0+4/P8AwKS0630+n3H5/wCBSWuubF8NT+VfsJq9b3jephWgbB3/ALaS3S22nB0yxDEcoAJA5AHUMCBpxKdQBkdtU/d7ZwubqCFiQskiqSOeCdceOKvsuzdk7Rb4LZDoJ1PUkIbhcKetnLEt1QSM4OnprNcrkGB9RwmaYOoi7bW91jBFJHsu3KPKpR5mByFPNU4mLa8uwensN2tkhdnLfoPnLO742x9aMCLiX1c/Rxd9G8lxs6ztZLO0+fnfhElxoccLKxAbljq44V07ySKsnkYkWWzuYH1HSdYd6yIF/wDtNIY4aWIA68dTJgXaxlo2/tKKxEl7jjkmSOKJRzkI4yqjHeXycdg9FYtvrsueC4BumDTzIJXx9UsWHB6go5aDkOWa0PcexkuLsLcarstTBHn6zlmAk9IjVR7JqgeUPbAutoTOpyikRqe8Jpn0FuI+usbMuF8PU/aZqm63kGfqWUS9sszufRGFRf8ALS182aeC2uZO1gkK/wDUJZv+yIr6HNTbpYPg9p0rTA9E5HRojDWabtaRTn1V6GO0FkOvccJuDr0cWciNezpcYwx1z31axZfX94m0X7v9RpJ/w8ZdfzkhI/0Zg/8AZWm+R7dVFh+GSDMkhIjyPNUHBYZ7WIOvcPE0i3N3Hjv7acRSTIjPH15I0GeDpCVULIc6sufQPHFwub47MXhdnWGziiChOE9OrsquzISMOGUrzwBJnUkVU2ipiui6/n7x1NbWYyNsVuPppG8+S4lLf2uyKPUqqKre0FhuVtOmkd57mY5QHqwopdTGFOQHzw5YgsSDyFTbfeu3NxI1uXkhlJlePgbjhYjrtw/XjOOIlc8JJ7DmoO2Wt3u7KeAxsXmw7IRr5uOIDt9OtaqlKps22VWdD2gSrcrAm3l/XKX2ZalFQDpa4+ojrc6eKx2o9pHGeGeJCG4icFBITnOpyD2csDTu00Vi+0Y5PjmOWNDJ0CJIyAgEgEghSSBnrciRWrbE2/FdqWiJBU4eNgVdD3Mp1Hp5HsJr0aD7yhTYtdsILZ5/X1iiMLsALC5tPba9tA8ZNykbRoC56RVYLgHLdYHkM61hW2buCaO7S18yOUSx9UqBGzKsiKCxPDx9C+o7DovKt023YrcW8sTNwLIjKW+zkEZ1rDLTZ9rDNcRCaV8QShmVIipCpxEq3Sa4KjHZkeuvU2S2ZzyiK3CJdinjS4i+1EXH5ofnM+wJR/dXzdmQC7iB8126Nvyygxn/AAxpnu5HafCUCvcZIcaxxAYMbg5IlPYTUKyFoJIyJLnIZSPmoueRj/mr0SdRK1tIpEJ4+FtDxcJ8NcGtq2Gr8EmyL7BcIegk7JYx5uP6kIGncPDJyDby4urgDsmk/wDnath2zP8ADtlwX0P+/bATKR2FNJUPgcNp24FV9pzC+f8Aw8Iylxnrt7Zo2htMI4BhsoS7A8jJLnhU+gKG9XjWU7pb6TbNYmPhdHA4435Njt8D4/qDWs7v3BTZlzeyaPcCW4PgMERqD3BVXHprMtw9svadO62nwpQi8Q7IwC3WPVY4P8Uuj3WUi4Fh/P8A2SfUGO77y1ylCtvBFCT9bPFjxC4UZ9OfRWezXBkZnZizMSWYnJJOpJPfWif+MCjls+Af3f8A86rW+O+HxiYj0KQ9GGGFOc8WD3Du/wA1YoqVNglvreLc3/8AV5Xa6i84ekfvXNdRecPSP3qw3dMUNZvtFFFcbm2TGt9Pp9x+f+BSWnW+n0+4/P8AwKS11zYvhqfyr9hNXre8b1MmbF2j8GuIpscXRSK/DnGeEg4zg4zV7HlhVT83s+BT38Q7fRGKzcmtRi23abCijjWAT3jRq8jnA4CwyF4iCQNdFUctTzrNdVNrrczNMkcbCJ9veVJ7q3ktzbRRiQAEqTkYIPLHhUvcK4Oznt7kn/TXamGRuyORWYDi7hoCD3M3dX1t8ItssLa5tkjkk6sM6E5Rz5obIyVJwDr28u0T/JNPHcQXOz7hQwJ4wh7QcK2O4qwU5Ha2aQ9lpkYbcxrlJjNr39JYd+dqjZltcvGcS3cnUxzB6NFZvUFJ9LCsp3v3d+BPAuMGS3jcjuYghh+o/wA1Y95tgXCX1lbXDmWASLHDIebIXXKsftgYX0AV7eW3W8hAHmwZPgONtfRpRQ7BUA3vf+oVMwTylM2h1rS1b7PSxn1OJP2l/wAVp+7XknjeyRbp34nYS8KELwErjhyQc6Yzy1H65jY/O2s8XbGROvoHUkHssjeiM1YdyfKHcwXEaTTM8DHgKuQQuRhSGIJUA4z2YzpTay1CtkOn+yKFQe1Ns2PseK0iWGFeFFzgZJ5nJJJ1JJqqeU6w6SOI4HC/HAzn6plCmMn+npUjyezNWfYm3I7uPjTQqSrofOjcaFGHYQf15ivLejYC31rJA5K8QyGHYw1U+IzjIryUYrUu0tsLrYT857KSZbhBEp6ZHBCnsZTkhs8gMHOdAAc6VYBsuFLqCW0IeMTKJCHB6NmkACBSA3RjQLJqGz2HSpG201ktlYJeDCTuw4PhWAOqjMcDsJzw9Lo3PCmFu3ucZQ007mCOJiCeTZXnqfNwdM99X9rr00os9Q2BFud7+XHylVEYsFUXlt2gDFc3Vysqo8MUSiNgCJuLjPRj6wclRjGdTqMU5ZzFeWssY+ckYwspOONSjuAxAPmsoOcHGtI93IIJHYbNtundMcU8jBQuc6l3y+uD5q9lXjYW6zJKLi5dZJgCEVARHEDz4c6sxGhc9mgArV6WzvvaT4SoQWJOTNlYDCCbDjnPRLgqwve5vloM+f8AEzvyoXE8ZdLiUOZinAi5CoiAs2Fz2yFRxHU9GeXIU3ZA4IbmQ9kQiH5pWAx7CyH1VpHlh3X4+jniDPKch1ySSgAxwJ3KSchR9ck9prONsEQolspBMZLSkagykYKg9oRRwZ+0ZOwitu2chqYA+s82oCGN583dPDI8n3UMr+soyL/3uv6147BtukuoE+1Kg9XEMn9M1746G018+5YY8Iozz9DSf/RNGwvmxNP91GQp/rlBjX1gF3/6dPOhP0/PrF8hIc7G4nYjnLISPS7HH71qu7Uosr672W3+1MCYc97RjT+5f8p41l+xNLiFsdVZo8nsHXHuP6VpHlUtJF2lZSW68U7AcIHayPlc+HWOfAUivmRTOhB6xlPIYo234LGG32Ta6yyqit/REmOs3cCV/RT3islTaElpcP8ABJXQq7KpUnLAEgZHI554II1rZJ7YbJsri7ncSXkq9eU9rtokadyKcady57ABne6W9UuzLZ3S1LmV8rO4bgAUcJGQNTnORxClbOewcIv+54ydQZi+UtO0dyvh1wyPaNCeFP8AVxcKqzFELccTEBusSMpg6Vnu9W60mzpuilZGJHErKeYyRqDqDpyqXtbyjX1zninZFP1YuoP1XrH1k1XGYk5JJJ5k9tWKKVF7xy5RTsp0nyuovOHpH71zXUXnD0j96e3dMWNZvtFFFcbm2TGt9Pp9x+f+BSWnW+n0+4/P/ApLXXNi+Gp/Kv2E1et7xvUwq/LuqdtKlxbTRiYRok8MhIIZFCB1IB6rBQeXPOvYKDXcMzIeJWKsORUkEesa051JzU2MipA1mobJ3Aj2SReX8yHoeskSZ6zjzRlsFjnkAOepOBVC2JeT/DFkttJyzOoH1j1mKAduRkcPby54pbcXLyHLuznvZix/UmvtpdNFIkiHDowZT3EHIqC02FyxuT0mSwytlNs2Tvbb7YiWJ8RXUbLIqN9uM5DITzGmCOeCfTSfbTCfeOKNxxJ0XRsp7VaKViD7VS9p7oQ7ZgS+s2ENww4jg4Bccw2NVcH6415HXQ1Utm3txFtu3e9UpLxIjk/W6nRB88iDocjTnVGmq9oryOXEGWGJyv5ZxPtawbZW0GTHEI20B/5I2HI/mQlT45pbtfZ4hkwpLRuA8bH6yNyJ8RqrDsZWFaX5a9kgvazZ4eImJmxnAyGU47cZeqbfbIe1Y2N7hNeKGbmqk6ZzjJhfADdqkA40YG3Sq4lDceMS6WJE+WU01zwyW0jJdIAsnC/AZFGAJs5A6owHz2AP2tixDytzRFIuMTKq8LzhRxM324wcAqv9QBfU9XIxVr+7axYwQFkdSOkm5NIRggJ3QjQj7ejHTAHi0cV3qhSCc80OFikPejHSNj9hsL3FdFoNNWzYZcIBiNNZ77z9Pcu107LOhwOljGFUAYCunOM+Dc9cE869tl7xL8DNpIpOZFKHsIMisyt/n05pMRPZy/8AJBIPzKcfyp/Q17vtxpMCSOFmJHznRKrjUHPFHwgn8wNQ2jZ1rIFYXAIItlmNJhXKkkcdZpuy95Ydm31xG0TCJkiJaNRwxAcQLMox1euMkZxjlWmxyBgCCCCMgjUEHtB7qwTfTaz2+0GaIgNwJrqcjBypGeEqe0Edg5VbvJ55Q7aOBop5BFwuTErBiAhAPAGAOcMWCjnjhrxtmo1G2am9r9lc9Tpx/P7uNUAqMvmY68q20vg1okqYEwlAifAJQkNxFc9vBxDPjWUQbJjuw1yvzUcetyijzPGHsw+CAp8w5z1dRZPKJtxb2ROlJgtoslFI+enJx1hEfMXAwGfAwSdc8NUuXeBw6GH5lIiTGi6gZ0JbPnsw0YtzGmAuAPY2emQmWv5+eUrVGBaRtpXxnkL4CjRVQckVRhUXwAwO88+ZqZtj5lEth5yHjm/9QjHB/wBNer+ZpKYSiO3KTohW4lUGK3xkRMTpKOZKnQxoRnJychVLytj7myR7StILjBeQiV058KjibhY9rEIc+nmaeXUC/AReEyTvZu78X7MtARiWSQyyfm4Oqv8AaDj08XfWn7Uvra3cX1y4XEQSIHU9brNwLzLHqjTkFPYTVP8ALndAi1iHnEu5HsqP1Of0r7sPyfz7RkW52kWSNVAjt8kHhAGAfsL3jzic5xVFrPTV3NtfX6SwMmIUcpVd/N6p9ohZShjtQ5WJSdXYDrMe8gYBxovFjUk01/8AEKTZnR2sAhmhjhQN28TsONyHU4xlscjypJ5RNvJc3XBAAILdeijC4C6ecwA0wToPBRVWq4lJWQAjLl+cYguQxsZpK70bHvfpVmbdzzeMaekmLB/VTWfbQEYlk6HPR8bcGTk8OTgnQa4xUeimJSCHImRZy2sK6i84ekfvXNdRecPSP3qbd0yI1m+0UUVxubZMa30+n3H5/wCBSWnW+n0+4/P/AAKS11zYvhqfyr9hNXre8b1MKKKKtRctfk+3JG05ZA7lI4gC3DjiJbOAM6DkddeX6fPKBuUNmSoEcvHKCVLY4gVIBBxoeY105+FK9296J9nymSAjLDDKwyrDnqNOXYQQaN5N559oSiScgkDCqowqjngDX9SSaRhqb29+zGXXBbjJ25m/EuzZDwjjic9eInGf6lPY3j29vZjTpt4NmbZiEckgjk5px4SSNu9GPVJ8ASDjUVhtW/c7d+02iOgeRre5HmMMMso/K31x3AjI1xzpdeknfzB5iSpu3dl48qdtI+yl6XDSQyJxOOTZDJxju4uIHHYcjXmZ23dhrtjZULpgzCJXjb+rhHEhPcSCPSAeyq/L5N9pQwSQRXEU0EgwY3LLjUEMoIIUggHQ476l7jS3uyswXlvJ8HJysqYkERPPPASeA8/A5PacU8ggwMCQbj/I7U9oZGZpBtBWUQ3SsVTRHA+ch183BIDJnPzbEY14SuufK92K8a9IpEsP3seSo8HHnI3g4Hhmrn5WN1BHIL2DDQzHrldQrn62nY/f9rPeKoVneyQtxxOyNyypIOO445jwOlehTbGuJekrMLGxkm025NGvAGDR/dyKrp6lcED0rg19n2nE6n/TRq+NHjaVcHv4C7L6sCvX45ST/ft43P248wt/2DoyfSlfCLNu25j8MRSf54o/2qRA4jpMfWOd8r6IXrl4RL1I8Zd1A6ueSEE8x20m+UUi/wCyscHjEmG/9xy0g9TCgtbOeKWW4ZuWkcY0Gi9Yyn6oHZp486+/DrZP9u3Zz3zykj2Ign+WNI2aiKNFKWtgB09ZN3xMW0vIdrZy3DkIrSOdW7fSzMdAP6mOKnqYrTUFJ5xy+tFEe/XSVh7A/rqLe7allXgLBY+YiRQiengUAE+JyfGvfdjd6S/uEhj7dWb7Cjmx/jvJAqw2l2yEgNbCX3yS7sGeRr+4y+GPRltSz/WkOeeOQ8c9wqbsiYXG8dxINVgjZfZCRnHrZqf7a2q1pbi02bC0sqrwLwLlYezidz1ePt4Sc51PjS93twNqxCXgaO3abAeRpMvgEnAKBsZJyTz0GorzcWPE7EC+Q9JZthsAPWXK7W0trlr2/ljE5wI0Y5MKDkEQZJc6ksBzYgaammb7+Vk3CNBZhkRtGlbRmHco+qD3nX0V82t5OrfZ8Rnv7lpWPmxR9Uyt3cTFmPicDArOZHySQAoJ5DOB4DJJ/U0+hRRjive3SQqOwy0jPdfYJvrqO3DcHHnLc8BQSSB2nA0FWvf7yZJs+ATwyu6hgrq/DnXkwKgdumMdtUjZm0pLaVJYm4XQ5U/45doIyCPGnW8+/t1tBFSYoEU54UUgE95ySTzPhrVh1qGoCpy4xQK4TfWVyiiinyEK6i84ekfvXNdRecPSP3qLd0wGs32iiiuNzbJjW+n0+4/P/ApLTrfT6fcfn/gUlrrmxfDU/lX7CavW943qYUUUVai4UUVL2RPEk0bTxmWIMC6A44h3Z/jt5ZHOsHIQlx3D3NQob6+wlrF1lDf8hHaR2pnQD6x05c/PaMUO1nnns42guIsyGLP+8gP+4uPNlGhKjQ5GDnJqX5Rb25vTF8HRnssAw9CrMCcYPGFHVddV4CNBy5mmm4u73xTDLf3vzbcHCkZ87BwcEfbYgAL2a58KBY23hPa4D9v5lgDPCNOJivdPfnaknUhMdyV+pKU48d4yyMw8et41a4t5NtNp8XRA95cAf5kqibu7j/CLSW8mmFqAw6F20XOcEk8wuSFBHIgnsr3n3x2tsxhHNJxAjKGQLIrjvSQasOXb21h6auxCBb/WZViB2ry9SWu17mNo5IrCJHGGVukfOe8KSM+ukNt5DPvLr1JH/LP/ABSGbyx37DAMK+Ij/wDyYikO1N87y5yJbiQg/VB4V9lMA+uspRrDQgTDOh1uZb9reT/ZlrkTbQZWH1QEZvYUFqrabtW078Fpdl3PJZIJV9fEgcAeJAA7cV47F3UaSJrm4JgtU5yEayH7ESnzmJ0zyHqqHtDbXGpihXoYPuwcl/6pX5u3p6o7AKeobQMSfpaQJHKMDueIlElzcxxxk44og8+o7OKMdGD4FwfCmuyN2dkzYB2jIrHseMRj9XBH+aqFhtGSBuKNuHIww0KsPsup6rL4EEU+t9gJtCNns14J0GZLXOjD7cBOuO+MkkdhOgrLhhq1vMWmFtwEubeRCJ14ortsHkSisD61YVO2FuZtDZqstq1nKGOWMiyK7dwyCRgdg8TWS2O1ri0Y9FLJCwOoVmXXuK8vURVktfK3tBBgyJJ+eNc/qvDSHpViLYgR5yaunK0v8m2ttR6fALdgOXA4x+hkz/ilO2d8tsRRl5IILZPtsVz6AGkOT4BSarN15X9oOMBoo/FYxn/vLUs2MPjO64Ly4kMkiMInY5HSY6qnPJSexca4FRWhh7TqP+mSNS+SkyRBCbv/AFu1J5OhzwrjBeYjmkK+aFHa2ijlz5WTZm7uydqxtHadJb3CjIDsST4kFmDDv4SCK9NhbRj2lCdmbQAjuIsrDJgAgrpjGg4hjBHJh41U7HYF1ZbUhhCkTLIpUjOGXOrA/YK5z3DINTuWuL4SNOVv3kdLZXERbS2c9vK8Uo4XjYqw93eDzB7iKjVZfKNtSO52jM8RBQYQMOTcChSR4ZBGe4VWqtoSVBMSwscoUUUVOYhXUXnD0j965rqLzh6R+9RbumA1m+0UUVxubZMa30+n3H5/4FJadb6fT7j8/wDApLXXNi+Gp/Kv2E1et7xvUwoooq1FwoooohGexN5rmyJNvK0eeY0Kn0qwIz44zTvZS3e3btI5pXdV6znQLGvaQqgKGPIaZye4GqjUrZu1JbaQSQyNG47VP+CORHgdKW6XuVAvzkg3A6TRd89vWVyfgAka3ittI5V60ZZRjhdAOLA5BgTrn15m8zMFBYkKMKCT1RnOADyGSTime3tsx3XA4gSKbXpWQkLIdMMI+SnnnHOomydmtczxwp50jhR4Z5n1DJ9VQpIKa5zLtiMezbmrHstL55Sru+Ej4QQ4JwMHIIOAzdugFVetA8rm0lEsNlFpHaxjT+ogYHqQL7RqrbtbJWeQtNpbwr0kzf0jkg/qc4UDxPdRSc4MbfnKDKMWERfNdyMoV3cqOSszEDTTAJwNO6vCtE8rkKyLZXMa8KSw4AHYBwso07g5HqrOwM1Ok+NcUw62NoV3DOyHiRmVh2qSD+o1rR96tlDZTRKtjDPa8K8czoWZ2OeLMmcxnljGmvbyFM3TshPfW6EdUyqSOzhU8berCmorVDKW4TJWxtFc0rMxLksx5liST6Sdac7R3Qlgs4btmRo5iAApJK5BI4tMDkRjsIq1+UfZkd5BHtS1GUcBZh2gjqhj4g9Q/wBtd7hN8P2bd7PY9dB0kWfE5GPAOB/7lLNbsBxzzksHasfpIfkya3uFnsZ0QPOp4JcDi014c+BAcDwPhVN2ns6S0neJ+rJE2Mjw1DA9x0IPiK8bWd4pA6Eq8ZDAjmpBGD+ulXra2+ez79EkvLWX4Si4JiYKr47CxOeH1EjOhNSIZHuBcH7zAsy2OoinfCXpo7S+HVlnVhJjTMkLBekGORIwdO0V67Z8plxc2yQnCuFKyTDzpAcaZ+qDgcQHnEdg0pHt3bhumXCLFFGvBFEmcRrnPM6lidSx1JpZUlpAgYhppMFzc2hRRRTpCFFFFEIV1F5w9I/eua6i84ekfvUW7pgNZvtFFFcbm2TGt9Pp9x+f+BSWnW+n0+4/P/ApLXXNi+Gp/Kv2E1et7xvUwoooq1FwoooohCiiiiEKmbI2vLaSrNC3C65wSAeYwdGBHLSodFYIBFjDSPds7wRXau8lvw3TEHpY3YK3LJeNs647VI1phLvMtnbxW9mY5Aw47h3iDCRzyThlXzUA0785qpUVDdLkOEliM0/eC5+H7Aim4Y1eCTVIxwhQGaPRc6DDKcVmFANFYp092CIM2LOatuZt6/guVsLuJpIscJLqT0acJOePHC0eNOt6M9lV/d4RRXd/cxKHhto5TGDnhPGxRBka4KlvVVXl27cNH0bTzNH9gyOV9GCcY8KhBjjGdD2UsUNeF+UlvNJom5nlAj4ntrqK3htJUYERxlVBx9bUk5A4c888NV3ZO3F2XftLbN08S8SqesvSKw0ByuQQeHOnNdKrlFTFFQTyOomMZy8o92tvlNOsiARwxyHieOJFUOSc5dtWY511NIqKKYqhRYSJJOsKKKKlMQoooohCiiiiEK6i84ekfvXNdRecPSP3qLd0wGs32iiiuNzbJjW+n0+4/P8AwKS1Yd8bCRr64KxuQX0IViDoO0Ck/wAWS/dSew3urrGx1UGz07sO6vHyE1msp3jZcTI1FSfiyX7qT2G91HxZL91J7De6rW+p+IdYr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XUXnD0j969/iyX7qT2G91dR7Nl4h81JzH1G91RatTse0OsyFa+k3SijNFcfm1SaKKKKsSMKKKKIQoooohCiiiiEKKKKIQoooohCiiiiEKKKKIQoooohCiiiiEKKKKIQoooohCiiiiEKKKKwdITxooorMz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8428" name="AutoShape 12" descr="data:image/jpeg;base64,/9j/4AAQSkZJRgABAQAAAQABAAD/2wCEAAkGBhQSERQTEhMWFRUVGB8ZGBcYFxgbHRggGCAcHB0aGBoZHiYeFxokHR0cIC8gIycpLCwsGx8xNTAqNSYrLCkBCQoKDgwOGg8PGiwkHyQuMTIsNTI0LDQvMy4vNTIuNjI0Ly4sLDQuLzQ0LC8sMSwqLDA0Ly8sLC00Li8vNCw0LP/AABEIANwA5QMBIgACEQEDEQH/xAAbAAADAAMBAQAAAAAAAAAAAAAABQYDBAcCAf/EAEcQAAECBAMEBwUFBQcDBQEAAAECAwAEESEFEjEGQVFhEyIycYGRoQcUQlKxI2JywdEzU4KSsjRDc6LC0vAVJJMWVGOD4Rf/xAAaAQACAwEBAAAAAAAAAAAAAAAABAIDBQYB/8QAOBEAAQMCAgcIAgEDBAMBAAAAAQACAwQRITESE0FRYXGRBSKBobHB0fAy4RRCUvEjJGKCM3KiFf/aAAwDAQACEQMRAD8A7jBBBAhEEEECEQQQQIRBBBAhEEEECEQQQQIRBBGCdnEtNqcWaJSKk/pzOkegEmwXhIAuVngiIa9pyCuimFBFe0FgmnHLQfWLRp0KSFJIIIqCNCDoRF81NLBbWC10vBVQ1F9W69l7ggghdMoggggQiCCCBCIIIIEIggggQiCCCBCIIIIEIggggQiCCCBCIIIIEIggggQiCCCBCII+KVS5sIR4jtrKs1HSZyNzYzevZ9YsjifIbMBKqkmjiF3uAT2JT2kLIlEgb3QD5KP1AjCduXXDSXk1qroVVpU/hFKc8wjztIp97DlqfbDS0uA5Qa1SCBXU7yfKNCnpnwzMdJYYjaL9FnVVVHPA9sdzgdht1XO47HsxLKblGUq1CB4VuB4A08I5NhLAW+0g3CnEg9xIr6R0nGcdm2XTklekaFKKFamo+7Wl+UanaodLoxNtvxIHDbzWR2OWxB8zr7BgCeOzkqSCJOX9obYUEvtOMq31FQPCyqeEUGHYwy+KtOJXyGo7wbjyjn5aaWLF7Tby6rpIqqGU2Y4X3bei3IIIIXTKIIIIEIggggQiCCCBCIIIIEIggggQiCCCBCIIIIEIggiX212o93R0TZ+1WNfkHHvNwPE990MLpnhjMyqZ52QMMj8gtrHtsGZU5T13PkSRb8R0T3a8oybNzb76OmeAQFAdGgaU+Y1uSfoBxvH7G7KF9Qfer0YNQD/eEHfXVNdePnHRnXUoSVKISlIqSbAAQ7VMhgGpjxdtPsPvBIUck1QddJ3W7B7n7xWSJnGdtkNq6KXT07psAmpAPh2jyHDUQtmcVfxFwsy1W2BZbhF1fpySL8eApcF2eZlU0bT1jqs3UfHcOQiGpjpxebF39vyfZWa6SpNoMG/3fA9yp1vZubm+tOPFtBv0Saadw6o8cxh/h2ysszdDQJpTMrrH108KQ2hbi20TEsPtFjN8guo/w/mYgaiebuMwG5uXl7qTaaCAax+J3uxPn7JiBCTbX+wvdw/qTE/iPtMsQw1etlLP+kfrHkYw5M4ZNrdUCQsAUAAAqg0FO/fWGIqGaJzJHiw0hzzS03aEErHxRm50XcslL7N/2uX/AMVP1Edfm3lJTVDZcVuSCkeqjSOS7KNZpxgH56/ygn8o29si4iddUM6akEG4qMqRY7xW0albTCpqGsvazb+fMLJoKo0tM59r3dby5FdDk8z4V7zLJQAeqlRQuotWtKgXH0hViGwDKusyVMrGhSSRXmCajwIiSwnbqYZoFHpUWsvWg4K1HjWOi4Njjc0jO2dNUnVJ5j84zZ4amjOk3BvC9uh91q089LXN0XYu42v4EW8lMnGJyRIEynp2dOkTqBoKq46drXjFThWMNTCM7SqjeNCnkobo3FJBFCKg7oksX2QU0r3iRUW3Bctjsq5D/abHlFAdDUYOAY7fsPMbOYV5ZNTYsJe3cfyHI7eRVdCHH8fclFpUpAWwqxKahSDzvQgjTTQx82Z2qTMgocAQ+mykaVpqU19RqIcTskh5Cm3BmSoUI/5oYpDNRLozNw2/pXl/8iLSgdjs57j7rzh+ItvoC2lBSTw3ciNx5GNmOWOJfwuYscyVaV7LiefBQ9OYN+jYPiyJlpLjZsdRvSd4PP8A/ItqqTVASMN2HIqmjrdcTHINF4zHwt2CCCEFooggggQiCCCBCIIIIEIhNtXjfusuVjtq6qO87/AVMOY5zt86XpxthJ0CU3Ngpw6mnLLDtDCJpgHZDE+CQ7QnMMBLczgOZVdJz3QSLbjxNUtJKq6k0Fr6km0SuCbMrm3FTc3ZCjmymozefZbAt3Dxiqxxcu02hUxQpb7CDfMQKCiTZSgNK6V8YkV4g/ij3RIqhgGqqbk11WfiVwTpXuJh2l0i172d2+btw3DikazQD2Rv7xGTRtO88FdyU+2tvO2R0YqArRNE2JH3RQjwiKxWaexJa0S4qwzr1svSEc6G5pYHTU6xvbSTJWpvDpa1QAsj4UAdk13Uub3oBvimwrDES7SWkCyRc71HeTzMUNLaUa23eP4g7BvPE7OqYeHVZ1V7NH5EbTuHAbeiw7PTDSmEhlOQJ6pQdUEahXOu/frG1P4ghlBccUEpHryA3nlCTaRHu6hNtKCXKhKm70fBNAmgvnG4/lHnZ9n3o+9PkKWkkIa3MUOlDfpLCqjypFRha4a4k6Pnfd+/fBXNmc06gAaXlbf+vbFa2L4rMLYW8ayzAFv3rlTQf4QNuJHMRCNyjZl1uqeAdC6BqlSoWqqu7U+XOKf2kYkVONy6a0AzEU1UqoTTjQV0+aEmH4GM6Q8FqUSKMtiqzX5zo0O85uQ1jeowI4A892+NhuHPzPoudriZagsHethc7zy3bB6rHs7s45NronqoT2lndyHFXKL7E8Fal8PfbbFshJJNSTxJ8BHmRwyayhKS1KN/I2kLV4qPVqeN9BHrE8MLMlM1ecdKmzdxVaUBsBuhCoqjNK0aQtcWA57Tl5laNNSNghd3Tcg3Jw2bBn1AUJsf/bWPxH+kx1xaAoEEAg6g3B7xHI9j/wC2sfiP9Jjok1gz+dbjM0tJUa5FpC0DkN6R3XiXazQ6dt3W7vHedyj2M4tp3WbfvcNw32U3tnsahCC+wMoT20DQD5k8Kbx9KXlsCxhUs8lxOmih8yTqPz7wIu8axSYbl3UTLAUFIUkOtdZNSk0K0m6BXfHNIfoNOWEslxGW+4Wb2loRTtkhGic8rWP3wXQtrcbLbjalAOsuJC28qihSVJ+JKhU3ChqPpemwrGG32A8lVE061SOqRqFcKcfGILa1X/aSCT2ujr4URCfCsWKQllwky5cCnEi2bQGpFyLA030hP+AJqdpbmCfEAkZb8E9/+i6CpcHZEDwJAOe7HwVTieFuTq1TUskN5P2arhTxT8Q3JA0BOtL20e7K7Se8oKVjK83ZadK7swG6+o3Hwh1LqSUpKKFJAy00pupTdSJPa3DVMOJnpcUUk/ajcoG1SOG4+B3Qi2RtT/oOFv7eHA8/VaD4nUp17Te/5jfxHLzCpMVwtuYbLbgqDpxB3EHcYisKlXcNm0ocNWHjkzDQk9kkfCoHXkTrFFPOLmpZD8ospcHWTfX5m1jQ347xwMKsK2wbmQZecQEqV1b1yk6UO9tVdOB3gxKmErY3NtpNycNo4qFUYXSsdfRdm12w8D92pliWMGWnUBdmX00J3JWk0zeRSD4HdFFEh7RpGsshevRqA8FChqe8JhnsbihflEFRqpFUKPHLof5SIolhDqdszeR9vJMQzFtS+B3Me/mnkEEEILRRBBBAhEEEECEpYxfNOuS40bbCjpckj6AjziRxJKf+rqW4cqG8rijb4G0ka61NBTW8etmJ8nFHs1y50ie7KagdwCaRtYzswuYxFWqWlIQpxQO4Wy95KBbdrG9HGynlLXGwMfxdc9LI+phDmi5EmXK9v2lbMm/ij5cVVLSTSu5I+VI3qOp567os3gzh8qooSAEiwrdajpU7yT6chGNnFG0zDcnLgAIBLlNEBPwj7xJFTu7zZXter3iZl5NJsTnc7qH6JCvMRU5zp5GxuGjGBe3/ABG0q1jG08b5GnSkJtf/AJHYOAWxsNhRCFTTtS6/ep+Umv8AmN+7LFO44EgkkAAVJOgA3mBCAAABQCwHCEuPOF1xuUTo513dbNpOlRpmIy+cIOcamUuOA9AP0tFrRSwhoxPqT+1jwpkzTgm3B1BaXQdwrdw/eNLcBDVrDG0OrdSCFLFFUJoabynQq50r5xsoQAAAKAWAEJMZeU+4JRokAgKfWPgQdEg/Ou/gDAHOlfYGzbdB96lBa2FlyLuv1d96BLWHTOHLLrORP7WZUlIWo7kN2GWx1AFPrSYdhbbCcraacTqVHiom5MKprBjLkPSibpAC2dziU2twcAFjv51u1kMUbeb6RCurvrYpI1Ch8JG+LKh2k0av8PO/H22btqrp2aLjrPz8rcPfbv2LbhXtR/Y5j/DV9I9naBkNqdK6NglIWdF0/d/ONRbgYlsR9pguGWq8FLNv5Rf1jympZnvBa3I8kVVXAyMh78xzSnY3BHvemnC0tKEkkqUkpGhFq63IsI6TNz7bQzOLSgcVEDyrrHLJvbebWf2uQcEAD1ufWErr6lmqlFRO8kk+Zjcm7Pkqnh8pAwyGK5+DtKKkjLIQXY5nD0VbthtmH09CxXJXrL0z03AG4TXjrTzn8BwdUy8lsWTqtXypGpv6c42cJ2RmHyKIKEH41ggU4it1eEVGD4GlYUwyT0AP2z2hfUPgRwbBrU3/ADix0kNJEY4jlnttxPHcPZVtinrJRLMMDkMr8Bw3n3WHFWv+p1EslITLggKNAVnclIB6qKCoJ9LxDvMlCilQIUk0IOoI3GOh4/Ke5rTNyyQEoo28gWBFgLeQr+E8YZTOASs8gPAXWAekSaK4UOoqKUIIhaCtbA0G3+mct4O2/qmqigdUOIuNYM9xGwj0U3sHtOpK0yrlMhrkOhB1y8wb031MdBcbCgUkVBFCONY5VtXswZNaShRUhXZJ1BG408wbekdB2XeeXLNqfpmIqCDUqSaFJVwVSFO0Yo3AVMRwd67/AJTvZksjS6lmGLfTd8JBs2oyc45JqJyL6zRPpyuKg80Rs7XbGB+rrIAd+IaBf5BXPfv4x89oEkQ23MoHXZUL8ibeSqeZhxN4wr3P3lpIV1EuZa7rFQruITm8R4REyyaTKiI4uwO64381IRR6MlNKO63Eb7HdyyUvgmKqmZd2ReH2wQQjNYkpFgquikkC/DmIy+zBZyvjdmSad4VX6DyjcxHDETiUzkmoB5FwbdYp+FYOihpfdrUUjR2PmMjc88UlABJy1qUlIUSONqiGHlr4JAwWuRcbnX9/lLxtcyoiLzcAGx3tth4j4VTgGJ9OwlzfcHvSSPWlfGGMRXsymSW3kH4VBQ/iBB/pi1jKrIhFM5g3/ta9FMZoGvO0emCIIIIVTaIIIXN4pWaWwdzaVp51Kgr/AExJrC69tig54ba+3Bc+2eBRigSTfpHEkmlTZevMxZ7Y497sx1D9o51UcuKvAepETGOyXRYs0oCgccbWKc1BKvEkE+MbDkmcQxFeb9ix1Tzyns/xKzX4eEdBM1kr2Tv/ABDbn46lc5C+SGOSBn5F9h47egTD2f4MpDaphztPdmuuXWtfvG/cAd8Y9lPt52ama1AORHcTYg7uqkfzRUTkyG2VrFKIQo206oNraaUhF7O2aSdfnWo+VE38oRdM6RksxzNgOW7oE+2BsckMDcm3ceeV+pVPCTZ77Rb8wf7xeRF/ga6opwqrMY38YmujYdc0yoUR3gGnrHjAJTopZlFKUQK77kVPqTCbe7E47zbwzPsn3d6Zo3AnxyHutifnEtNrcV2UJKj4bhzjQ2bkFIaK3P2rx6Rw81aJ7ki1O+MO0xzmXYpXpXRm4ZW+uoHyEPID3IgP7vQfu/QLwd+Yn+31OflbqURJTUu2tb80qolkii0g2mFI3kaUCur94jhq62gmcrQQFZS6oNhVhlBqVqqdKICj30id2xnUHD2xLmrSlhAIBAojNa9N6fSGaON1xb+o28PndyKWrZGhrr/0i/j8Y48wovGMYXMuZ3DySkaJHBIhtg2wzryekcIZbpWqhVRGtQm1BTeT4Rp7IyyHJxpLlCmpNDoSASAeVRF3K4o46Z5l0ABqoTahKVBdK8bAGvONysqHwDVwi1gCeRNsFz1FTsqDrZyTckDiQL4pDhuA4ep1LIececVW6bJtU6gcBxMV8phUswFKQhtGXtKtVOhuo3G4xznYT+3Ndyv6FR4xPH15ZiXATkW+pZVS561aHdqAfCF6iklll1YeSLAm/EnluyTNNWRQw60xgG5AtwA5nbmqPaPaVcyTLSSVLqOuoA3BtQVpRPFR1r4xSbPYihxoJSkNqbGVbW9si1KcLWMcmkcScaJKFqTUXAUoVsQK0IrSppGvXfvi6TstrmatpsBkdpO26oj7Xcx+tcLk5jYBssuvMyRmG3g64l1p1RyJCaZALUrqVAgHkQYmdlFmRmnZd80SU5gr4baKvxBp3ikO9ntp0LTLsrVmeW3U0uOqCesa2UQK086Rq7XpbU5KLqOrMJQTvIqCbi9ARTvMZcWm17oJB3Xe2RHTxWvLoOYyojPeb75g9fDJVEzKocFFpSoA1ooA34333MKNlXMra2CamXWWxxKdUE94NPCHkJJdWTEXU0s6wldeaFFH0I8oQjOkxzPEeH6JWjKNGRj+Nj4/sBMcUkw6y42fjSR40t6xPbATHSSimljsKUgjkq9/EqHhFXEbsjVuenWtBmKgL6ZjQ+ShF8Hep5G7rEenuqJ+7URu33afUeiSyMyvDJxTa6lpRvzSeyscxv7iOEWW0TaG5OZUkAdIkk03lQCa/SMW1mACaaOSnSt3TpwrkPCtteRhBI4kXcKmGlVzsJykUvStU17qEcqQ4SKkMmH5AgO64FIgGlL4D+JDizpiF69l6f7Qfwf64vIlvZ5JZJXOdXFFXgOqPoT4xRSU6l1CXGzVKtD3W+ohPtB2nUPcMr28v0nezW6FMxpztfzv7hZ4IIIQWiiIDajETL4m07cAITm5pJUFd/6iL+In2l4bVDbwHYOVVtyrgnkCKfxRodnFuv0XZOBHVZvaYdqC9mbSD0W5txLktNTTVCphYWDqMpoa8xUJPdWMOHr9ywwun9o4Cvces52OVAKHzj5sNiQmJZcs5coBT3oVUelx3UjX9pcyEtsMg2qVEckig+p8ocja7WNo3bHdRmkpHt1bq5m1vRxwXvD3VDBlneUuX1qFKIJNe8w12Sm2kSbKS6gHLUgqSCCok6V5xifw/JhJb0IYqe+mc+tYxbM7Oyrsq0tTKVKKbki5IJB38RFcro3xvLr20zlyVsTZGSsDbXEYz5rZ2un2lSjiQ4glWUdpJ1Um+ug1hunEmQKB1ug++n9YntptnJZqWW4hlKSkpNQL0zJqNd4qIaf+kZT/ANujyP6wu4QapuLrXOwbhxTLdfrnYNvYbTvdwWrN4g0qeY+0RRDTiq5k6qKE0N/GGkxjbCElSnUUAqaKBPgBc+ETc/g8m1OsoUhtKFtq6pNOtVOUmp39YDnWMW0OzDK3WZeXbS2tRKlqSCciAKVUK6Emg5iLdTC8sBLgLbhkCSdqp108YeQGk33nMgAbFO7VbQrmlJJAS0KlsAgkitKrvZVtLetSz2fb96w96WB+0QrOgcRYgCp3kKHKojDtbIMNoYcl209GoLQT1rkdUE3rUUJHdvifwrFVy7ocbPWGoOhG8EcI22xiWnGpFrG4vvB2+6wHyOhqSZjpXFjbcRs9uSwMvKbWFJJSpJqDvBEdKwPaRE0091Al5LfXIAooUVSh1oL2OlYVFuTxI1BUxMHUUqFHidyvAgxm2YwJUuZqrjSx0ZT1FgkEV7Q+HQ2PCFqySOaPvgteLZ8/MJuiilgk7hDo3XxHLdmCkns9H/eJ5IV9IT4tKLbdXnQpNVKpmBFb7q66jSHfs6RWbrwbUf6R+cZztwvMtqZbQ83mUDUAKpU+FhyGmu+GnPkbUuLG3wF8cduSUayN1K0SO0e8bYXGzNSMEUeO4C10QmpRRUyTRSDq2eB30rQX4i5Bich6KVsrdJv7BWdNC6F2i7w3Ebwm2zMolb4zvhhKQSV5whV7USSdTXyrFVtSZT3QBl1sqZu2lLiSalSak0NVGlT4kxi2JnJUS+V8shYcIGfLUggEHrbtR4Q32ww9oSbmRtAUooCSlKa1UtOlBWMOonJq2h1xYgDd9xXQU1OG0bi0tNwSd/3BNEbQy1BWYZ/8iP1hTOY0x76wsPNZQ24CoLTQVy0BNbb6Vh2nCWaD7Jv+RP6Qpm8Pa9+YSG0U6JwqAQnigAkU8jGVDqdI2vkd24rYm12iL2zG/eEy/wDUMt/7hn/yI/WJvBZtK8WmChQUlTdlJIIsG9CNeEVQwtn903/In9Il8GYSMXmcoACW7AAAXDYNhFlPq9GTRv8Aj7hVVOs04tK35DLkVmRi/R4qtonqupSO5QTUeYt5Qv20w9TTpU0kkTaejWL0z1SQbbzTTkriY0dvVFqeQ4nXKhYPNJP6CL9xhD6W1G4CkuJ01AqD6wy5wp9VMMi2x5j6OiVa01OugJxa645H6eqUbTzYlJHIixoGkeVCe/KCa8Yz7FtlMkyCKWJ8CpRHoREXtxiZmJoNIuGzkFK3USAr1oPCOkSMt0bSGxfIkJr+EAflFNQzVUrA78nHSP3xV9NJrqt7m/iwaI++CzwQQRlLXRGCclkuoU2sAhQoRyP/AD0jPE3tZPrlVszKbpBLbifmSq45VFDQ8+FYugjMjw1px2c1RPI2OMucMNvJR+E55DEEocNq5FHcpK9Fd1aK8Ic7VynvGJS7NiMozd1VKV/lHrDTHsIbxCXS6yRnAqhXEb0K4X8j4wq2QeL86pxYIU0wlBB+YUSSfI2jc12mDUZPa0g89h9VgajVkU2bHOBbyzI9FY4i0HGXWwRUoUk8syd/nCX2evVkkj5VqHrm/ONLZvFSrEptB0WTT/6jlHp9I87Kr93mJ2XAJKSVoTxArv4kFG7jCRgLInxbe672PqnhUNfMyUZd5p9R6Kkx+W6SWeRStW1U7wKjXmBGqMXph/TpIqGcw4ZqUp/NakReO7UzyT0bn2Nb9UUNDcAKBPpCNGMvBos9IS2RTIaEChravZvwhuHsx7oxpEWvfw2pOftaNsh0Qb2I3Y7FrTD6lqKlqKlKNSTqYpNgcWKJrIojK6KEnWqalND5inOJeNrC5hKHm1rBKUrCiBrY1jcqIhJE5ltiwKaZ0czZL7V1Gek1IYQtLaUrYWXAhGhFVZgOZQon8UbGI4SzNs0ISQsZkrAuKiygfGGLLoUkKSahQBB4g3BiRnZ9TLi5VhaUtkglwg/9tnNSkkClz2a0pmpYAGORh05D3TZwN/D9edztXaTauJveF2kW8f2OlhsulGA4I+l6YlkFNCAhx0XCRckJ++QaU3UPfFlI4AhhpTbVklKgagZlE/EVWrQWpG5h2HoZbCGxYXrqVE6qUd5O8x8ecKVZlqSlsAi5pUnJQmthSix4iJT1b53YZepG39bFCno2QMxz9Adnydq597NjSaXX9yf6kR62vwxgsom5cZQ4spKdx7VwN107rGse5CdkZIqKFrmVqQUEBICKGlQc240+9vhJjWPOza0giiU2Q2kWHdvJjdaySSp1zbhuGeF/Bc+98cdLqXWLsbWxseabbBDpDMsK7DjRJvpQ0qOdFa8hEzKyqnFpQgFSlEAAc/oIq2pb3CSdLtn5kZEotVKbip4WJP8AKOMY9hphImW0tJOZST0q1HdStEJFgMwTckk8okJtHWzMFxs3YDE+3goGEP1MDzY7d+JwHvwunOBezxCKLmD0irHIOyOR+f0HfDTaDruysuCOs50ih91rrUpwJp5Q9JhDgY6d92b+E/ZNc0pPWUOSlVp3RgfyJJXGaQ5DDmcvnwXSfxo4WiGIW0jjyGJ+PFP4RSlHMQeWD+yaQ34qJWfGwhy++EJUtRolIJJ4AXMKdlGyWS8sUU+sunkFdkeCQIXj7sb3eHX9BMS96RjPHp+ynURmx4zTc6+dMxSCdwzKNPID0imxqd6GXdcrTKgkd+g9aRFyCSxg7jgsp4603KIR/SCfGGqVhMTv+RDR1ulKuQCZn/EOcelgs3tMk6hl4Dignv6yf9UM5HGOhwpDpIzBvKnmbpSPQeRjziaPecKChqG0rvc1bpm+h84n2JdU2iTlEGiUILjityaqIFRxpp+PvhyNokgayTJjjfkLn9JGRzo6h0keb2C3M2H7WX2f4CXHPeV9lBOWvxK3nwr590dFhSqeQwtiVapmNstT1EJBJJ5mlBXWtYbRnVsz5pNY4WBy5LUoYGQR6tpuRnzRBBBCSeRGjjWGiYYcaPxCx4EXB8wI3oIk1xa4OGYUXtD2lpyK5bsvj65J4tO1DZVRaT8CtMw/PiPCOiyuHIS6t5GroTmpoctaKHMg+g8ZnbvZbpAZhoVWkddI+ID4hzA8x3Xxez/aTMPdnDcfsyd4Hw+Go5d0bVS0VMP8iLPJ4WDSuNLN/GmyzYUm2RcpiQHFTg9FH8ofbUoEvOMTRFW1/ZujdSlL8apNf4IU7OyoTiy0/Ip2n+anoYoJ59M971KEAONGrfOlKHzqDyUIuqHf7gP/AKdAaXI4e6ppW3pnM/q0zo8xj7FOp7BmnWOhUmqAkBPFNBQFJOhHHzjjLrRSopUKKSaEHUEagx1HYnGelZ6JdnWeqoHWgsD4UynmOcOMTwpt9tSFpBzDWgqDuIPEQtTVbqGR0cguL/T4pqqo218bZYzY2+jwXFII2Z7DXGTldQpB3VFK04HfGBtwpIIsRpHUhwcLtxXIlpabOwXQMFxhTkuzKyqyXcn2jihQMprele0RUJTSvGKjDsIbZa6NIqDXOVXKydSsntE8+6OVbOTbzLocZQpWWywElQynUGmmle8R1nD8SbfQFtLCknhu5EbjyMcr2lC6F3d/E4nnx9l1/Zc7Zm3f+QFhy4e61GMKWypPQOUardpdVBI39GquZP4TUd0c3xjEHp6ZypClVUQ23wH0rS5PrQR1yIjAMBUxPqWkVZUlZQsXFyOqTuULi+tIKCoazTkdbSAw+7/Ne9oUzn6uNlw0nG33LyyWrhGwrJVlemEqWm6m21CwFK5jry0EaatrGGBSTlkoN/tHLquKWuT4Vpyj37Om8zz3EtEV/ERE/iuCuyy8jqacFDsq/Cd8arGCSd0cztK1rDIdBmsZ7zHTtlgZo3vc5nhicl5exAuu55hS3K60IBp92oIHdSkeziCUEFhKmyDULKyVEcDlomnhGjGSXQFKSFKygmhVQmg40FzGkY224DZs6LLEj754nbt6rqGI4n71SXllVDiauuCv2aDuH31aU3X8H0rLJbQlCBRKRQDkIi30DDehcYdKpd1QzghKq27SVAbxeg4RTzuPNtsdOCFhXYCTdZOiU86+V+EchPEbNbFi05b78ePt4rtaeYXc6XBwz3AcOHv4LU2hc6VTcmnV3rOkfC2k38VHqjxh2hAAAAoAKAd0LMCw1aM7r1C88arpokDsoTyA9YYzEwlCFLUaJSCSeAELykYRtxt5n7gOSZiBxlfgT5AZfJ5qV27mi50Mog9d1YKuQBtXxv8AwmM22csG8OLaeyjIkdwIELMAczuP4lMWQmobB3burxIHU5lR3w52heL2GKXSmdpK6cOyqn5Ro21UkUYya4X/APY59Asy4mjmkObmm3/qMupxS3Zl8qwp5PyJdSPFJV9VGPUkUYXJZlgdO5fLvJ3JP3Ug37zxEGwc2lqRcccNEpcUT/KnzJ3CJZ517Epqg36Dc2gHU91bnefAQyItZLI12DA67uPD3KVM2rhic3GQts3hx9gqPYGVW667NumpVVINNSaEkcABQecXEa2HSCWWkNIHVQKDnxJ5k3PfGzGNVTa6UuGWzktykg1EQYc8zzKIIIIWTSIIIIEJW1jYEwqXdolerZ0C0q0pX4gbU30qOAmNq9j1pcMzK6g5igagi+ZAGt701r5Q82w2e95aqj9q3dB0rxTX1HMCJXBdu3WD0cwCtKTQ17aaW39qnA35xtUjH21tPnk5u/8AysKtkZpampGBxa4bP8LFsjP9LiQcUAC5nNBpUgnysY2MVnfd8X6SvVJTm3dVSQk14017xFBLyMtNutzUusBxCgVUGu4hadyqaK+sJ/aZh12nxvGRXhdP+ryhlk0ctSGkWu3RIOxKyQSQ0pcCDZ+kCNq2to5dUnNJnmwShRyupHO1bcba/EBxiuk5tLqEuIOZKhUH/m+FcjPNuSCXHesgtfaVBPZFFV3m4MSypt7DKhsh2XeGZpR0SSLE01tqPiAqKXEI6o1DdWfzbgOIGzmPRP65tM7WD/xuxPAnbyPqn22LSHwiWSnO+o5kUP7MDVazuRupv3XEa2zmHy6U+6zDKA+DU5wD0upCkKp1gASKC4vzhzgGGobRnC+lW7RS3fn4U4J4CNnFMKbmEZXAbGqVA0Uk8UncYq/kBjdRc6O/bflu4eKu/jF7teQNI7Nlue/j4ZLZZYShISgBKQKAAUA7hCnEdmwtzpmVqYe3qRSiv8ROiv8AmsYETsxKij6S+0P75A64H/yI304jdDeRxJt5OZpaVjkdO8ajxim0kR02m435g8/gq+8Uw0HCx3HAjl8hKlYpNtV6WWDor2mD/oV1vWPWETzRecCEvIU71yhxspSCKBRTUdo1BN7m/e8giJmaQRo2vu+MfKykIXAg6VwN/wA4ed1zjYBuj0yn/wCMjj8VNN8azDrwaMm40paHTlYUsKbyqFKEZxYV+Hv4xu7CuBucfSogE1QOZzE0HgCfCKzFyCrI+kBmgUl2tOjWk16xNk7iDpqDrfaqJ9XUEFt72PTaP8rCpqfWUwIdaxcOuw/44rkTzRSpSTqkkHvBpHxpoqUEpFSSABxJ0jaxmYDkw8tPZU4ojmCTQ+OsbWzMm+p9C2G8xQa1PZGvaO76xuOk0Y9M4YbVz7Y9KXQbjjs3LpcwGJWWQl4gobCQnMASpSdMo3qqN0TcpILYdE46zlZJUoNgkljPT7Qp+oHZrypFFh+AkLD0wvpntxpRDddzad34jcw3IrYxyAqBFdoOlf8AL9fPlbPtjTGaziNG34j5+PO+Xlp0KSFJIKSKgi4IO8RHbVT6pp5Mixe9XVagU3Gm4b+dBrGtimIrlnlS0krN0n92L9Com+Q6CovQ9nWG2yUg3LqUyk53soU8saJJPVR9fKp1AF8cIpxrs9rR7nl5lLyTGpOoyF7OPsOfkM0i27eDTbEm3ohIUeJ+FNaWqbnyih2nUW8NUDY5EIp3lIIt4xHOD3rFKG4L1OIyt/llT6xa7VYWuaDbCKpSVZ1r3AJsB95RJrTlDMwbGYGPOXed6pWEulE72DPut9PdRUspcywzJS6a0qt1VwKkmlSdwFO80ppFzg+EtSDBzLA0K3FUFToB3cBz5xrTE/LYY0EJFVG4SKZln5lHcOflE3IdNikxV05WW7lIrlH3RxURv4V7oJNKoaT+MVySdp+7ERhtM4N/OYgADYB9zV/h070raXAkpCrprqU/CeVRQ03VjZj4BSPsYLiCcF0LQQBdEEEEeL1EEEECERN7UbHImvtEEIdpruVTQK+mbhxikhdjU260jpW0hYRdaNCRxSeI1pS4i+nfIyQGM2KXqY45IyJBcLlbsvMSToJCmljRQ0PcdFDlFjJbRN4gwqWdAQ6pPV+VShcFPA1Fcv1hlJ7Vyk2A2ugKvgcT+d0+saGI+zppXWl1ls6gElSfA9oeZjakqGSECpaWPGR+7OvNYUVK+IE0rg9hzbf7j05L5sJMZ2HZRyykFQKT8q6gi/BVfMQpwCc6J1eHzIzNKUUCvwmtiOAUaEcCQeMfZeSmZCaD7wK2ycrjiTUKCtSfiqKVuNRzjb9oWCghM23pYLI8kq+g8onZhmLb92TEEbHD3ULyCAOsdKPAg7WH2+F6CH8LUaAvSqjU8Uc/un0PIxXYXi7UwgLaUCN43p5KG4xo7K4p7zKpUvrKFULrvI48agg+MLcS2KKV9NJOdC58tSEnfbgPu3TyEZ8pZK4sm7rxhfYefyFpRB8TA+DvMONto5fBVZCqe2aYdVnyltz942ShXiRr4wgY23dYX0U8yUqt1kU8yK0P8J8IqMNxhp9OZpYUNN4O7caHeIXdDPT94Zbxl1TLJ6ep7hz3HMeBS3/pk42PsppLlNA839VoNT5RtyLs1nAebZCb1Uhaq8qJKeNN8M4IqdMXCzgOlvSyubAGm7XHrf1uojYxv/vJ1Q1CiB4rX+kN3pOeeCkrcYaQoEEISparihFVUHjGpsfJLRMTqlJKQXKCu+61W5UI84q4bq5tGcltjgOOwJKjg0oAHXGLuG0qMb9mbQUgl1ZA7QoBm4AEdkU7/CK2Uk0NJCG0hCRuAp/w849PzCUJKlqCUjUk0ES2Je0RlPVYSp1W40IT69Y+A8YheqrMMXW6fCs0aSixwbfr8qrcdCQSogAakmgER+JbVuTKzLyCSSbKduABvKflH3j4DQx8Rs9NzhzTjhbb3NIPiKgWHeamKeSw9qWbIbSEJAqT3b1E3PeY9Ahp8++7/wCR8qJM1TldjN/9R+PVROJJRhjQQ2c006Os58iTrl4VOnGhJ0Ahls217ph7kwsddYLnPggGvEmv8UTcug4jP1VXITU62QnQciR6qJh57QMSKi3JtAlSqKUAP5Ujxv4CNSRhcWQO/J3eeeA2clkxSBofUNFmt7rBxO3mtX2dSABcmXCAlIygmwvQqNTpQUHiYzbQ+0LVuV7ulP8AoH5ny3x4kdipl1ttD7gaaRo2m53mpA6uYk6knXwilwzZaWlusEAqFOus1IpvFbJve1IpnmptcZJDpnYBkPHarqeGq1IijGgNpOZ8NiicG2OfmldI8VIQTUqVdSu4H6n1jo+H4ehhsNtpypHrzJ3k8Yn3druneTLyYqSes6RZCd6kg6kc7VpY1ioAhOumnfYSYDYPlO9nwQR3MXeO12/kvsEEEZq1UQQQQIRBBBAhEEEECFG7SbAB0lyXyoUdUGyTzFOyTw07oj1rm5M5SXWqHSpynfanVV4R2KMb4SRRdKEgUVShqbC/ONWDtN7BoSDSHHNY9R2VG92nGdA8MlzaR9oswj9oEOjuynzTb0iildtpSYQW3athQylK+yai9FJ07zSGE3sZKOGpZCSfkJT6JNPSFh9msv8AvHfNH+yLnTUEuNi08PvsqWQ9oRYaQeOP33Wrs6n3KbLJUFMzF2lg1BIrQV0zUND/AA8YuIjV+zhA7Mw4kA5hUA0PG1L21tDKb2zl2EgLdDjgAqGhUE76GuVN9xNoXqWiocHQkuO3A9UzSuNMwtmAa3ZiOnwnczKIcTlcQlaeCgCPWJye9nsus1bKmla9U1HkrTwIhTOe04/3TI71q8rJ/WNP/wDpcx+7a8l/74vgoq2PFmHj7JeevoJMH97w905GzmINKq1OZxu6Qq38QoKEfFKxZBpRtz7w6P8AMp+kL5T2mrB+0ZSR9wkehrFfgOPJmkFaELTSxzCx/CoWVBP/ACIRpSxtI32HtZEH8ac6MMrwd1z73U/7zi/7pvzb/wB8elYRijgoqZQjf1bHuJSgfWHGJbXyzNlOBSvlR1j6WB7yIRO+05u+VhZ4VUB50rT1jyP+RILxwtHh8leyfxozaSdx/wC3wFsN+z1KlZph9x40pc09SSda74oMOwNhj9k2lJpTNSqj3qNz5xHo9p6s15cZeSzUf5aH0jba9prRPWZcA5FJ+tI8mp694s8EjgRboF7BVdnMN2EA7yDfqVZxK7fY30TPQoP2jtqDcnQ+fZ84YyW2Eq6aJeSDwXVHkVUB7oUTOxfvLin1zRUVHq5AKJA0ANTp9awvTRtilDqi4A3g4lM1Urpoi2ms4ncRgFsbM4c3IsZn1pQ4sZlZiAQBokcab6b662jw/tpJMqUpsFa19ooRQkj5lKpUd1Y1nPZqhRqqYcJ4kAnzMe2fZmyO064e7KPyMNF1I9xfLISTuFh98UoG1jGiOGNrQMrkE/fBLZ72mOGoaaSjgpRzHvpYA+caErhk7iBBWpXRk9pZogU+VA18B4xcSmzUoyoANozK0znMTT5Qsn0h1HhroYR/t47Hec/vipN7PmmP+5kuNwy9vRK8B2eblEZUXUe0s6q/QcoaQQRkve6Rxc43JWxHG2NoawWARBBBEFNEEEECEQQQQIRBBBAhEeXGwoEKAINiCKg98eoIEKaxDZh5IJk5hbY/dqUSm2mUmpQOV/CJubGKtkgl5XNFFD/KPTWOkwRoRVzmfk1ruYx6/Kzpuz2PxY5zeRw6fC5BNy067+0RMr70OEeVKCMbOy80qlJdy/FOXzzUp4x2OCHB2y9os1gCRPYbHG7nkrmUn7OZhXbKGx35j5C3PWHMr7Mmx+0eWq/wgJFPHNFpEptdtaWT0LFFPKsSL5K6Cm9R4d3GK2V1XUv0GG3JWPoKKlZpvF+fwlmL4BISdC4XFq1DWcdb8VAKJ51EekYdPToAWRLMUsgClvwg5j4kCGezGyIb+3mRnfUc3WNcn6q318uJqY8mrNWdFp03D+o+w91KGh1g0nDQaf6Rgf8AsfZScp7N5dNM6lrI1uEg+AFQPGNJmSw/3hTDssplVaJK1rAXegoc+/dxi5hbjuAtzTeVwUI7Khqk/mOUUx1r3O/1XusdoNreG1XSUEbW/wCixtxsIBvwuckme9nEseypxPcoH+oE+sKJz2ZOAEtPJVyUkp9QT9I3cDx1yVe90nD1f7txXDdU70nidCCDytYukqqqmdbTuDkcwQqY6Ojqmk6FiMxkQVyCc2QmmzdlShxR1v6b+kL1NusqoQ42r+JJ/Ix2+CLm9tPtZ7Afvil39hMvdjyPP4XJpCdxApAaMwpO40UofzEH6xQYdguIvD7WYU0k8+v5JpTxPhFzBC0vaRd+MbR4XKai7LDPzkcfGwS7CcCblx1AVKPacUaqV3n8hDGCCM173POk43K1GMawaLRYIgggiKmiCCCBCIIIIEIggggQiCCCBCIIIIEIggggQiCCCBCI1XMLaU6l4tpLidFUuP1jagj0OLciouaHZhEEEEeKSIIIIELTxHCGnwA8gLAuK1t3EXjZZaCEhKRRKRQAbgNBHuCJF7iNEnBRDGglwGJRBBBEVJEEEECEQQQQIRBBBAhEEEECEQQQQIX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88430" name="Picture 14" descr="http://2.bp.blogspot.com/-Yo2lYcr0i4Q/UCo6Enj59nI/AAAAAAAAAH0/3akpGuy_0wc/s1600/O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9301" y="1484784"/>
            <a:ext cx="2094012" cy="2094012"/>
          </a:xfrm>
          <a:prstGeom prst="rect">
            <a:avLst/>
          </a:prstGeom>
          <a:noFill/>
        </p:spPr>
      </p:pic>
      <p:sp>
        <p:nvSpPr>
          <p:cNvPr id="74754" name="AutoShape 2" descr="data:image/jpeg;base64,/9j/4AAQSkZJRgABAQAAAQABAAD/2wCEAAkGBhQSERUUExQVFRUWGBgYGBgXGR4YHxoaGRgcGhgYHRcZHSYfGBojGhcaHy8gIycpLCwsHB4xNTAqNSYrLCkBCQoKDgwOGg8PGiwkHyQsLCwsLCwsKSwsLCwsLCksLCwsLCwsKSksLCwsLCwsLCwsLCwpLCwsLCwsLCwsLCksLP/AABEIAMMBAgMBIgACEQEDEQH/xAAcAAAABwEBAAAAAAAAAAAAAAAAAQIDBAYHBQj/xABNEAABAwIDAwoDBAcGAwYHAAABAgMRACEEEjEFQVEGBxMiYXGBkaHwMrHBFCPR8SRCUnJzsuEVM0NiosJTkrMWJTRj0uIXVHSCg6PD/8QAGQEAAwEBAQAAAAAAAAAAAAAAAAECAwQF/8QALBEAAgIBBAEDAgUFAAAAAAAAAAECEQMSITFBBBMiUTKBFDOh4fAjQmFxkf/aAAwDAQACEQMRAD8A5PJ7l600hxh4uJacB+GCQY00VAV8JtwNWZfL1bOOXh0AujpcgbUoZgoqgBC4ASm4hJkAVgyXCdD31eOb/bDb2OKcaQou9YPKVlhaQVAqIgqzZUjyrOEHtGya+DQeVvLJtL2HKVutrbdPSN5IIEKSZJhCwCQIBIOtiKm7Q5w2GnnG1qhTS1pIWmZIB0KZiTYTurq8qOSreKwv3iA862yQ2rrWVE5gAbyYsZ0rF+cfYOIwb4XiXGXlvysqQgpuLXBAG7cKqSkuALVsnle2zj8S/nlp6UqIGYDLlyLiZ0zW/wA3fVr2nyvStl5OHJU4lsqBSk5gM5STkBzJgKBCvHdWI7I2yQlw5EKCUnqmYvImx1GorVOQOJwhcWlSnPtKsO6V9Xq9DAkBepIAFjvq1H22K3dHU2DyvRisOWlPJD3RNmUwFSVZFWJ1AySRpmJ1FH/2rLbj6g4FJS0h9bahdoDogoJIgKnMs2sDGl5RgubVDOGxKMOhKulDKmVrjPIutOYDqCI01kzUHkq2tKtosOtMpcw7CBZKV5gpClddRHWCsiSRpJNJLbdhbOzjuVKAXn0urDLTLZu0Sn77o1tkEK6yihRABAIk6gQaxyYQ3g14ZGHfSoYlGZSUhS86kdOnPCggZAABczmSTG+nNkcpMHiNn4xxzCqhIwyX0pcgLiUIyW+7SmLDhA3VZ9gbFSxhRmUlgHDGEG5bQHVO5iqYOXpgLazPZUrkdkXYW2S7jn2EOyWlEpSpKgVQtQUFKClBQSlzKJieocvVpLe3lrZbcU+yCcWbqBzBGcQ10YUqF5V5SJOVJFzE1A5INlO0VqbSnFT0aF4lIUMiCmbXgCRF/wBipXKjY7LLsLw7rWGQ6MR0jItnKEiCDb+8Te/ARUa9rBMdwm1SvEKwudHSpWtSS4hxBWlIUtKcqgQpAUkJNxKBKb3rk8lsKh9PRBWHDA+NIJBWftBJzJVCgFBaVWkZg2neRVrd2iyNooCcxeeQicyE5Qjo1qBSv4kqg3Asa52wuS6k43EOrUwT0RahADdwW1hfQiyRIBzayAavU+h7DLWPz484d8tBlaEqbSpKk515oQtGeFdJOh4pMXvTG11F3EtYNhba/vSXc5KVJbhJcTIstSlEwYmSoCImk8tMVh2sXhXFskvNJZcC0unLlC1KKAIhdwYWeOlNc3OEadxbj7gSX1rK0goUYOpcQucqLqIipeT3aUK0K2aG0Y59h0YfK50bjSyUghZCQsCEwlSiCqLCZECYrPOVfJFxrHuMoUlaZKs5UmEJJ1dIszBt1o3bjVl5WtM9O041lzJhSglC2wHErzdcKPXUTqRAtVx5OMYXGuY11Db5L6UpfCigJIJ+FMGRZJJk6T2VCmpS0sdplD2FslnA7TfadDeISlpXRZilZz9IgJCk6JWbynWJq7O4rCtvKS/gmkJS2lwEtIuYKnIzJ+EA5QOI7bQtuchXE7RdxoYStpB6UJU6UBRSgKKhBJkLTmiNatGLwDD+LaKugKkNqzIWrMrKpEj7ojLlBUFZje3bWib4A4OEVstS3T9mZCgogfdA50oMJUEqQIneEiRv1qVh8Ps5xCJYw6VLQSQG0nLkbKlmY+ECYX+tbvGdbP5tkubRZYOIQtBRm6RmFgFAJCTmi5y3HAiu/wA42w8OMPhkhx4vN4cIaSE2WCuCVKBGU/Fa8wONNz2bsRVsQ+VYHEg9J/fNhClA5CDIUgq43C8pMGJ79R2Jt153B4V37tKVtjPC79UCcoy3MIclO6ReuW/sJt3ZLqTgsWkpdCwznIcWsIS3nFvgyn4Y/VNV3m65G4gvNlxShh2XjnYdXkOYIkkM6n4xw38KltqhsunJbGPQ42TCgpwFbiiodITnGUG5ASoqVoT611dh4/pFOAv5yW0LRlEQhIyqWDA6ynM5i8ADuqlYLkHi/wC0FrViuibDynkIbKnMyC51woJI6OUZUnNrPYasWyHEI2o5+mLX0qlZWEAJbbCEmELzDrQScuSIOaReqfyJHY2QohoJAcASVJPSWVZSiT8ImSocPQzzNoY55NysIhaCspMm64yiW4MIUgzpNjbWDysx5weIwyAtamlrcdenrKy50qCUxEAERHC1cvHbGxDuFwqmklx58PuOJJCAM2QmNLZggwfyHL3UhNl9wLwLbcLJuUSU5SpVxobpvf50W0cS5CMgV8cK6s9XolGewZsonjakt4LEZML18uXIcRJJKj0cFIN569zJ3VG2vtBhDKlreUpKHWwro4UUqQ5nyQO4AzuSKpvsYX2xYMrzXGmVf7LO5AJF+k/1cK6K3lSMgtpOU6SnedbT5dlZi9y2WD93bLYKIzEwFCYNhZWl4rQGMYpRbStZzLCABpJ6BDitBbVZvaRFZwyKTpCTLE2+ABJvAoVwFbXcSSn7Mo5bSHBeLT8NCtqZVnl04NX7KvKpWyVqaeQtPVIULmbA2PpVq6IRr5U2E9tef+Ka6MtTN32JtIO4RtwuRmaKs1rBNiu4iwvceFNbW2VhHsVh1PFC3Alzo21hKgtJT1jkUDMTIIqj8heUkBxl91KWksKQ2FFKQCoiQDF/Emr83tZpKsIlSDnfR92rKDlhtKiCdUyDFq7IZFNakaJmI85+x1I2g6lhtKEKSkZUJSkXSNEiOO6unzZYdz+0czjZQPszqOsRwEVpW2eVOEbxYZdZUt1JRC+iSoJKoKYWTIiQa5nOu2VYdnWzit/+Q0OTp78EtdlJ5D4JY2XtZJJEobKSDpGczrbSrryJ5YnEIxBOHZQWms8t/wCJlCrKMdnbqapGytvKYYxDIQFB9OUkkymAoSOPxb+Fd/myb62LBJOZmNOJI+tc+PNqlFf9BMnbNZ/tXC4tDbTOHzpabhAIBIWpzMrKkGYtVwx+xFOMlAUM32ZbAN/iUEQrulFYay9lGpmOMbq0TnBxTiMPg1JWsZkKByqImUNm8G/508eZuLb6BPYqOwsQ5s7GFKXFdV3K6lKiEuFCim9tJJOlaXyy5PB9rEqW/iMiUE9ElYDZyIChKcs3UJN6onIzYLWLdc6deTIEqBlIKjmvJUL1rmIYS6haSZS4CDB3EZTB7qeC2m3wOPBTsJtjALxeHIQpeIyNtpdTOVJylGUgqGkmeqdRUx5eHXjMQlpCk4oNw4szlKOpnAGYiSkgTlF99QP+xTWGeYdQ6tR6dpOU5dFHiBJiK4HKvaS8PtF9TasilBIJgGUltBIuDwpucoLVNdg3XJyNs7R+1HDpbSZQy0zBuVKTI6oG4yIrQub/AO1oQWsQ2pDbaUhuU5blRJE6q1rLcIsNrQtMBSFJUDJN0mRqb3FbVs/HK+xJfUrMos9IbACcmaLAWmsfH90nJvcUd2Znyo+2qQgYlpaW2eqlWTKLwkAqFlTlFPchdopaW4hRUFPdEhET8XSDUza2+oe1+WWJxLXRuBGUkK6oAMjS89tcvA4gtuIcAGZCkrANxKSCJg6SKynNLJqX6k3ubN9kZz40l8nOAHUk2ZHRkWnSUkq8K4eGQy7tMOMPJdzYdwKA0TlShtN9bzPhUbkliF4tvaCyB0jyUpgWE9EtI103a0rkVyRxGGxBcdSkJ6NSbLCiSSmNO412anLS0ti+QclMR0GLRgVsMdKhsy8i6j1c1yUgmQQDXE5wOUDbxZS0lJKRmUtOqTJHRSQLA9arhhthup2orEkDolIgGRM5UJgp1/VNZoxjfs2NzqQV9E6qU7iQVCM0Ea1GVuMa6v8AQT4o0fm82o5iMMS6pS1JcIzKMzISY8Jqm8lFlzbCVrVmV0jqibTZC49IFXnkpymTiw5la6LJlJggg5p4AX6tVba/OAhbagyypp0kEOjLIhQJuBNwCNd9EnHRFt/vQOqRYOTHJJeFdxDinEK6XQJBtKiq899c3EbPa2fiF4vEDP0j33JbkluUrJlJIBtA31E5tkw3jFbykX0vlcM99UNk5ikSblI87UpZUoJpc2JvY1flPyjYwr6FqbWp7olZFJiEpUSIIKhNxwrl8qOWGJZw2EUkozvM53CUTJypNhu+I1B5xcAt/HtNNCVloACwmFOE3MAWBpHOLgXA1hDkhLTYbUVFI60JsACSbIN+yqnKXurr9hu9zq4wqG18C3mVCWUEiTBKUuGSN56org7bcLeDfbWlaVu4xTiQpCkgpANwpQCT3TNQtm7UdxW0MM46QVhbaerbqpVOibbzWgcqHMH92MYer1snxxPVm6OyNaI+9Sa/m1C5KuxyKQ5s9t1pK1PuISR1wEyVXsbRlnfV7wuz4Sxn+JpI0Ns3R5D32Jpp3EYZnCoVn6NiEBCklQsbpgp61x9Zp510/amkycvRuqUOJCmkpPhmV51vCMY8FJUSy4nh6UKrLfKBmBmxKAqBIKrg7x50KHkSCzI+qBqD4UgkU8nDgC5k90UZSBvrxzMjitPwm32cQ7sxLaiVtHKsEERLGU3OvWTurNB2GuzyMcjH4clVukE30sRc1tgm4yr5GjVcfyewjr4cdQkvdUyVkHq/D1QoTpwvU/amymn0ZXkhSddSIOkgg21rNOdFwDGNKBHWaTEXula/lVm500k4EHg82Y42XFt94r0dXOxpfJweXnJZjCstrZCgpTmUysqtlJ85FR+T/I3GLaDzDqEJcH/EWkkAkQco4jSapaXjMdGvvKTHzra+QR/QGRwzj/8AYquSCjknxWxK3Zk+2Nk/Z3FNLDZWjXKJAkAi5SNx7au3OOYweDNtwvpdpP4VweWqIx7xImSn/pprjOYgmxkgaSZA8DUTaxSlFLkXBCGMTxR5itL5Fqz7IxEER+kC38IVnhV7tWl8hxOy3u0v/wDTFHjVrCPJnezcUWXUOpAzNkKSLxI4il7axxxLynnJClZbIJA6qQnTXdxqINN48KNX73pXO5NXER38JzdYpSUuJRZQChLw0IkWJtY1pmC2asYFLCoC+g6M3kAlBGo76pOz+cpxttCOibIQlKQZUCQkAA8JtV7Z2uFYQYjKQOiLmWeCSoifDWu/Dov2mka6Mxd5v8YP8IGN4Wj6qFVst9vlf61on/xOkf3AEj/if+ys9bwwSbfzfQmK5cvp8xe5DrotHJHlOnBsPJhRW5dBABAIQQmQf8x7bV3+QnKjFYl9SH1tqSGyqEoykEKSNd4ud1Z7YnT5fjVx5r0/pLnY0f50VWHJJyUQTdkjlNy1xLOKdbbKAlBAAKJPwJJJJPEmqRiHCtSlk3UoqMcVEk+prs8ulEY9+OKP+miuBM8anPNuTTYnyaDzWt9TEHtbHkFn61niknjVw5D8okYZK21oWS6tMFMcMt5PE1Zlc2eE4O/8/wDStVH1MaUXwOrRWeQ+0m2cNig44lKljqgmCqEKFhvuqqO10kpPRqGh+JII8JrsbXwqW8Q6hE5ELUkSZPVMST2xVm5vdksOh4voQuMmXPunNMX7BWe8msbraxc7HO5FvKd2gytwqUoBYlZzKA6NdsxmBc6Heat/LvFhr7ItQJSjEJWQNSEpMxPfXbwHJ/DNKztNISoAjMncDrvMU7tPZbT6crqAsAyAZseIIIIrshjcYtXuaJbHB2Ty6w77qG0ocSpcgEpTGhNyFE7uFS+UPKpjCZQ6lSioEgJSFWFpMkDX60kclcMwpLrTWVYUkAysxmUEmxVHwqNUznUVD7IEn7o2H76qblOMG3yJ2kWHl6QvDsWst9gAd+Yiw7xUHnE5UKwmIZLa8qlIcHw5rZ0nSDvAprnH2wgYZlLSg4oOiA2oKIyoVextFr91UVzabiyC4HCqCBn6xA7wTAmoy5K47SJbIy3GySSsybnrq/GhUjpFe5oVxaiCElWa4VPcRQKD7NPstgWEjvJPzpSlA8PKs2MjRGoNKSuOPkafDYHD5fKlBA/KlYCG3++tk5aYLpsIlExmdYExMZlhMxv+KsgKQP61sfKx/Jgi5E9H0LkaTlcQda7/ABKaf2LjwzgHmsT/APMqn+H/AO+rZsHY/wBmYS0FZ8pUZiJzKJ0kxrFUpPO8IkYbPP7Cz/6DV05NbeTjGEvBCm5JBQrUEH1Ghmtsax37ClXRx+UfIX7S4pxLgSoxZSZFgBuvuqp7b5CuYZourdaKUkCwVMkwLR9aue3eXTOFe6FTby1AAkoSCBmuBcjdXB5UcrmsVhlNIQ4lRKSM4AFlAmYUTuqcixN3PkTSKML6VY9jcrFYdgsBCVBRWZJg9cRu7q4RbjfFJUOCvpXnQm4u0ySMdmpPxLWT2HL8rxQVsxs7lE8cx/E0+Gzx9+dEUK4A99Gp/JIpIAECfGtawCf+60jjhj6tmskGbsrYNlp/7uR/9N//ADrq8XllwMgQiQLe4oyyKbC1WvFvpSsxPH32VyS5IHFNAXMCrTzbYlCHnSpSUgtgAqIE9cGBOulVIidSacBgamnCThLUNOiVy5xS17Qd6FIWn7s5pgf3af1tDpXHQy/Nw3HAEz56V0On7TV/5OckMO9hW3HEqKlgkkKI/WIFh2CtleWTpIK1FE2a2ekbm3XRaf8AMK3E6+NVzD8g8KlaVgLlJBAK5EgyJtpNWM114cbhdmkVRh+10kvukGJcWf8AUTUFSFRr6VqeP5vGXFlSXHETcgQRPjf1rh7d5CIw7C3emUoIAMFAvJAF5tc1z5ME3JshxZA5tc32zW3RLkcbpifGujzrvqH2dIUQD0hIBiSMgBPdJ86Y5shOJcPBo+q0/hTnOueuwP8AK5/Mmrh+Sx/2nH5vHCcaJJMNuHUncB/upznVxSU4hoqj+6GpH7aq5GwNrKwrnSJSCopKYUNxIO4g/qikcpcYMc8h11CZQjIEiY+Iqm+/relZxyQ9JxZN7HLZxIUJFx2EGnc03IPzpp3At/sI8qMeFc7rokVI4ehoUM3uaFTQbDKSTrA8I+dBMzr5UyxiELNiT4H6ipKW6bVFhBJp4IUeNuFKSAI/P0pYfPb41NAGhJ4VKViXSmFLUU6ZSokR3ExFRQ4o9lOJUrhpxprYQ4h1Q3VqPN2Zwk/+Yv5JrKi9xt73dtalzcH9DP8AFX8k10+L9f2Liip84CYx6+1Df8oH0qvhR7KsvOWIxgPFpPopX4VUlqHCp8pe8TH1KPsxSkE+zNRSvvpSCd5tXKFD5ka299lAq7vKkpv3VaOQmyWnn1h1CVhKJAOk5kiY32O+qxw1yUQoq0A1pOzuVOGGFQ2XIUGQggpVqERAte9d9ewmDqy1/wAifwqqcu2W8M0gtMtBS1FJOUWETbtr0ceCWP6Wh1Rmn9nvq/WLXeqf9MW86UdjuK+J5R7hH1rrKd7/AH7FI6W/4VwPIyaIjOGUm2cKHApM+ZUafieFKz7taUF1DfYUMEVZdlcu3mGkNBttSUCBMzEk3IVG/hVfWbaUShBqo5JR3Q+C/wCxucEuPNtuNJHSEJCkk2JsLHUT21dSax3ksmcZhxP+Ik+Rn6Vr7vwnuPyr0vGnKcbkUmU9fOazJhpwjcZSJ7Y3VzeUfLlrE4ZbSUOJUrLBOWLKSTcHgOFUvcJ0gUgvDT51yy8mdtE6i7c1qR0j5G5CB5qP4U1zsYhKXGMygnqLif3k1C5J8pEYTpMySrpMsZSLZc0zP71QeXmNb2i4yQFJS2lYUDEkqIIiJtatIZIelpb/AJY+qKw3tdomAqTNrGpbjk7/AK0n+zGQIyJPePrRIwLaTKUpB7LVyuUOiBKyaQEU+W91KKPGlqFRFy9go6fDNCnYURmGUpE53Fd5t5U8l4HwpvOeHypYJ30N3yMcI9ffnS0qGtMrPb5WoJc7d/1qWBJChSsvd4eXvuqOhcgU+2gRAInupBY4DWn82x/Qz/FX8kVlZbjeK1Hm1MYM3/xV/wAqK6vF+v7FR5OBzoJ/SWjxa+S1VSlOJGsDvt7NXHndeCHGVK06NQ/1/wBazFf3hORhSif1lE+/Wr8iFzvqhPk73SpOkUy7tFtFyRPmfKubhOTayJWcl9Bc/gPOpg5MJ/bUO0xXPpgnuw3JmFxoc+HNHcbeMRV35toGJX2tH0UiqJh9jLBEuuEDdp6yavHN0mMUf4Ste9Jq8Wn1FQ1yaVVH5zxLbP76v5RV4qk85SZQyO1fyFeoW+DPpPv01oKJ4U6EjSTe/lTbih314RFBF07/AEvSSruPhQJvaY8j8+NBOtAMIujh4UOm8ZolHxpGamSd7kYuccwB+0T5JUfpWvP/AAq7j8qybkCzOObMGwcN/wBxX41rGJ+BX7qvka9LxPo+5ceDBrkCOHHuo0JtuppOg8KSvEpBAzATxIrzpK5MRJC4ozFMIenQg+INKCyOB3VNCFZPGkOCPzo1OH3+FNFz3+VMQoHjvoWj8KbLl4Ps0aSONFDDyihTgV2j340KQENaDxHnTSiQet2aX79aVYez7FEoTv4Tfzq0FCytIkm0eflxpxt4E6UwEjvNKCCNaQ9iSXQDp4a0oYmbCR6VGUgb5jyo0gaa0iSahI1Jn1rqYHb7zAytOFImYgROmh32rhtjjTxUIt7/ABoTa4CzpbRx5xWU4k9JlBAEAaxrGtwKQrFIFkgD0rnhXvSjI3g023LlhqOlhX8y0okSpQT2XIE8bVoCeQDOWFrWVbyISPBMH5ms22eSHW5P66P5hW3rFzXZ4uOMk7Vlx3Ksvm7ZOjjg7yD9BUzYPI9OFd6QOFXVKQMoGsXmb6HzrtzSkmuxYYJ2kVQ8K4fKbYJxIRBjLO6dY/Cu0k0ZNaByZlieQT4PVCVjjmynxCt/caiucjsT/wALyKP/AFVrAVRGuR+LjfyFGN4vYDzSZcaWlPEi0ndOlQFpAtIBq085z5GIaTJy9GTG6cyhMcbCqgXSrTd718a48+JY5UiG9wi3e/n7NBaQRA3b+PbFJygXIkmjCJrASLNzbA/bd9m16jiUitRxR+7X+4r+U1k3JHaiMK8pa5gtlIi5kqSfKAauTvLzDrSpIkAtqgkfrRAT48a9HxskIwpstGC4vaCwshLio8o7KJnZzrvWO/eoxNdzZ+wgOs4OsSTBMgSbR210HWxurGeZJ+0zODh232RCW0Hu1PjNdTCvLUmXEpTewF/yp0pI3UkdxvWMp6uUSOQIpOXtpJX7NEFiLE33fWsxhikGaCjHjQmaYDZI9ijp0Ne/YoUrHRzVrVOnrSULPs6/On0lNu32Y8qTl3itC6EpfPGltugzrRtoAmwNtOHbbf30eWNPS3ZQKh9q3v3NKzAC1RUWMa04J4e+NKhD7Inw1GveaWlfD321FzG4AtvJn18KcRINDQiQoaX8Jv5UrJFoNJU4o5UxZOmg14nf46UpDkbt3f8AXsqGOkLQvLBFoMjvEVZ2ucDFjUtnvQP9pFVcOSd/vu0pS3u0cLcfZq45JR4Yy4I5x3v1mmj/AMyfqasfJnlYnFEoKejcAzROYETEgwPKssLk3n67vzq1c3apxXc2s/y/U104c83JJjTNMBqHtTbDWHRneWEJmBqSSdwAuTUomqBzsfDh/wB5f+yvQlxsUWVrlzgz/ix3pUP9tSmuVWEVpiG/FUfOKxZbh3m3ux4UguW13bq4F5UvhE6i2c5OMQ5iGy2tKwGolJChOZVpG+qtko0+feaSltRMAEngL+grnyzeR2yXuxpWvd70oJURebU+UZZnWlZRx9IrEmhCXlbqcTizvA7KSpFJQmO6mG6HlYo6CmzH5UmBJ1nzv3TRKsJ0jsmig35ApJ3RNEkGPwOnbRlUjw9T8qLQ6/Tu+dFAhvNM/hSJilrUZkEwaaCzvg+4p0OhRE76RcaET20Rc32j5UYdSqAL9hooaQrpV/5ffhQpwRwFFRsVRXGdnPKOYqKZ1v8AQV1GkECCoq7TFcnD7IcNyco7Df0tXVZZCBEk95n8q6Mrvh/oAvMZiD71oTQSqd/lS1I9+/dq57CgIVa4mpQe03xHbN7+FRR3xRyq8Ae/nTsOCWlSR5cacbc3BPlUBDR10PDXzOnvfUll4pEEj0+dDQyQkWB87aeOlDo6PpuFEh7z4e9ajcHEXa5O/hxNGW4FhNLUqO2mysjQWFK7FQgN3mLVb+bZH6Wo6fdKt/8AciqkpR3x41cObNU4pfY0r+dFb4L9RCXJpBFUHnUT92x++v5JrQSKoXOmj7pj99f8or2CpcGdp4+5o1Odl6WdbeXvSiSDEEfKvDM9xnpd0T739lSEvE2Fzvsbd1/GaL7MbQdO63h73Unop3SBfw7aLQ0BLkHtHpu8aWXTHC3ypOcaW0mLaeFEkjSKBMdQka99pj1imnDJ18N1/WgUx7+XGklXG/Dj6U0DAVxu9/SgHzeT74xSVNU04SOBtpcEX07dKYtx4n34e/OkKE900yXddRSOm7+E/PSigHlkAWm2ndv8fxpsO30kkkkG/wCXG1MqxWvZbd9NKSV33b7QKKLsfLgvEd3DsudaDptrM8PffTU27+FqWlWb4hfdf+tADeb9/wBKFS8if2aFPUFv5ELRbh78qZOHAHseFPOKVawpl5/6ab/xqNwsQlAGg3e9aVPf2UOkngAffvxpRWLdmnp9aCgJTO8ClZY33pISI176CUx799tIf+xaWzF9THZut+dLQ3x8tY/rTaH73p1L261O2KkLQi/0qShQqIHJ1tS0ucaGCJ2caTSSR7991RSJIv49nCPKnmmwN80tKEOZJ3f089N9XHmxP6S72NHdH66KqBNpi26KuPNqP0h3T+6/3prbAv6iKo0eqLzqD7hn+If5D+FXhJqlc6if0Zr+L80Kr1xS4M9SmNNfrTReTuie6e63l6VXcbt5xSuqMonQX7Lk0lvbrg3gxxH4RXkfh5CstAcJI0A376Zx2NDZJMqQOwiZHAm2vpXDHKVc/CgnxHdvrn4zGqcPW8uFVHBK9wvY7LHKdG9JGlh6mp2Dx7bhOWeJmd9qqTOXN1iQN5iasGD2jh0gJBjvEX76rJiSXtTJs6SlcKZLhBAiQe760BikKNlA8MpufClrUADwHv2KwqhAOmkH2fGmVC5Gg3bu337ki4ItPiD2cb0QO7f7gUBQExvm/vWm0onT37ilqEC53kDj26bqbzyddKB8CHAlO7UgcZ93pCmxPxAWv476cSN/vy86ETrcWNxN93fQikNdDrBm5vTrLeXx4UEp4+J7/nTqBvH4eNqGxDwUrj6UKTmNCpsYw9iAbRf3x4UhQnWLaGmBm93+tr0gv67/AMv61pp+BJkkJG7WgG+732Uw0u8eo7eHCgt/gD22j3/Wp0lWSLweFFFuz350x05mBO628+NPJc7Bak1QWGNN/wDWltuH8RRF4/negVEiAbDhb/Vrw9KaGPoVa4p1I1FvDWmEkAATuG+fWnSY7d+vZ3xuqRDqTGszwpaSN4jd7nupnpB79+FFnjfxvSBkgvqPh731ceapZL707mhp++Ko53xeeyr3zUj71/8Aho/m/pW/j/mISe5opMVUedD/AMI2f/NT/Kqra5VS5zf/AASf4qPkqvWG+DLnEgzmy6TcD2K4W08SzcNoE/tCw7YG+om0tqLcJBMAEwB2WvxtUZhkrMC/vfXBDFp3bIDKq6OE2C4sSo5QdJF/KuhszZaUHMqFKiRwBmuj0p3bz7ionn6iKzgucm1gWWk+YqK5sR0bge4/Q1Z0uRrf8qQoyDby/pvqFnmgOfsnZ3R9Y/FHl2d9TlEkHidDHpHlRe9JonHff0BFZSk5O2ACYBvfXQ3nUdlGO024+99IOkg38rmkq4m/HdaOz35UihK1STA98PWiQ8BaBHb7teD+dKCxfx4U3HziYHnTGLUO7hHrr71oir+pOvrSSmffypzJp+dIAKubiKWkiPwpO+AZpQMCgQ5HYKOmwvt9/wDNQpUFnPJnj3e90U2hE9u4e/GpKidJAj3HZTQSZ9+FbJgN9HAm0fLh86EpBvr3zfu99lOdFr2d3s91G2J0OnZ73UWMI5ZkC/l+Qo1pvGkefnuokpTM3nf3900taRNvGfw3mpAbLRIsSeA9N4j8qdw7atN3Acd1G2k7o39nGdKkMJV2f1kaCPdqTYxKREnh8jROA2nSB7nvpRkGT7/GPGlOWIJT534cOFqkV7DjaTE0MgNzIA0pKgezXQnfRlfEm3Z9aloAoB0kDd78KvnNfikocfkx1UfNW+qQkzBi3f6VIadKLplM3sY3k6d9XjnokmH+TdFPAjUVUucp+cD/APkR/uqkYPlS82TCjcRe4prau3XcQwWiZBIMxe2nzruXlRY7vYouE2b0zirwnMqT47qs+E2KlA6oHn9ad2fs9DSQBYzJNjJJ3cd9SgsX4X9Jrjy5XJ7cE0Rzhu7u+QphwETb39Nakq1pCtb2n351lYiKTv096Usq0vHvhRLbnfSX06X17/Yk1RIStdfCkFdvTu40LAacdPdqIJmLx2UFADoMibUZvJtu0097qStJ7O3xoyi1qABcG3Hv9ijUidY+foNKNCDxny97qNQI4zwpWMZ6IaG57vL0pWQ+x73UZJiIoilVqY2LOsedKUJO7j6a2pgIOkE9/pS0pOkE06IsV0Z4e/KhTwZ7T60dAjnp+E9iZ8YoNpn1+dChVssk9EAdP1qPIJNhv+VFQrNgISgFYkbjRYlMRFr/AFoUKaGR3HCM19NN/HjT2HeMa7vqB8jRUKtrYQ6yq/l6i9BLhnXfHpQoVAhbphVuB+dSGmQU6bqFCpZSAtAEwOPpSPPdvoUKSESAkZk+94px1AHj7+tChSK6EOH/AHehtR4cyb8BQoU0ZsLNJ8D8qivvGRf3FChT7AU4OqfH0MCoinCBI3fiBQoVURDpOvYQPl502tX19NKFCgYpA6vh9adWOqDv/L8aFCkNBcO38KDSZBmioUFICfhot/n86FCkJjqU798H00pQTad8H00oUKkQ0O8+ZoUKFaC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858436" y="1311696"/>
            <a:ext cx="4888411" cy="4781600"/>
          </a:xfrm>
          <a:prstGeom prst="rect">
            <a:avLst/>
          </a:prstGeom>
        </p:spPr>
        <p:txBody>
          <a:bodyPr/>
          <a:lstStyle/>
          <a:p>
            <a:pPr marL="452438" indent="-363538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2400" kern="0" dirty="0" smtClean="0">
                <a:solidFill>
                  <a:srgbClr val="0070C0"/>
                </a:solidFill>
                <a:latin typeface="Calibri" pitchFamily="34" charset="0"/>
              </a:rPr>
              <a:t>Según la OMS, la mitad de los </a:t>
            </a:r>
            <a:r>
              <a:rPr lang="es-ES" sz="2400" kern="0" dirty="0" smtClean="0">
                <a:solidFill>
                  <a:srgbClr val="FF0000"/>
                </a:solidFill>
                <a:latin typeface="Calibri" pitchFamily="34" charset="0"/>
              </a:rPr>
              <a:t>1,3 millones de personas que mueren</a:t>
            </a:r>
            <a:r>
              <a:rPr lang="es-ES" sz="2400" kern="0" dirty="0" smtClean="0">
                <a:solidFill>
                  <a:srgbClr val="0070C0"/>
                </a:solidFill>
                <a:latin typeface="Calibri" pitchFamily="34" charset="0"/>
              </a:rPr>
              <a:t> cada año en las carreteras del mundo son peatones, ciclistas y motociclistas.</a:t>
            </a:r>
            <a:endParaRPr lang="es-ES" sz="1200" kern="0" dirty="0" smtClean="0">
              <a:solidFill>
                <a:srgbClr val="0070C0"/>
              </a:solidFill>
              <a:latin typeface="Calibri" pitchFamily="34" charset="0"/>
            </a:endParaRPr>
          </a:p>
          <a:p>
            <a:pPr marL="452438" indent="-363538" algn="just" fontAlgn="base">
              <a:spcBef>
                <a:spcPct val="20000"/>
              </a:spcBef>
              <a:spcAft>
                <a:spcPct val="0"/>
              </a:spcAft>
            </a:pPr>
            <a:endParaRPr lang="es-ES" sz="1200" dirty="0" smtClean="0">
              <a:solidFill>
                <a:srgbClr val="0070C0"/>
              </a:solidFill>
            </a:endParaRPr>
          </a:p>
          <a:p>
            <a:pPr marL="452438" indent="-363538" algn="just" fontAlgn="base">
              <a:spcBef>
                <a:spcPct val="20000"/>
              </a:spcBef>
              <a:spcAft>
                <a:spcPct val="0"/>
              </a:spcAft>
            </a:pPr>
            <a:r>
              <a:rPr lang="es-ES" sz="1100" dirty="0" smtClean="0">
                <a:solidFill>
                  <a:srgbClr val="0070C0"/>
                </a:solidFill>
              </a:rPr>
              <a:t>Fuente: OMS en su </a:t>
            </a:r>
            <a:r>
              <a:rPr lang="es-ES" sz="1100" i="1" dirty="0" smtClean="0">
                <a:solidFill>
                  <a:srgbClr val="0070C0"/>
                </a:solidFill>
              </a:rPr>
              <a:t>Nota Descriptiva 358 de Septiembre de 2012.</a:t>
            </a:r>
          </a:p>
          <a:p>
            <a:pPr marL="452438" indent="-363538" algn="just" fontAlgn="base">
              <a:spcBef>
                <a:spcPct val="20000"/>
              </a:spcBef>
              <a:spcAft>
                <a:spcPct val="0"/>
              </a:spcAft>
            </a:pPr>
            <a:endParaRPr lang="es-ES" sz="1100" i="1" kern="0" dirty="0">
              <a:solidFill>
                <a:srgbClr val="0070C0"/>
              </a:solidFill>
              <a:latin typeface="Calibri" pitchFamily="34" charset="0"/>
            </a:endParaRPr>
          </a:p>
          <a:p>
            <a:pPr marL="452438" indent="-363538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rgbClr val="0070C0"/>
                </a:solidFill>
              </a:rPr>
              <a:t>Si no se aplican medidas para evitarlo, se prevé que de aquí a </a:t>
            </a:r>
            <a:r>
              <a:rPr lang="es-ES" sz="2400" dirty="0" smtClean="0">
                <a:solidFill>
                  <a:srgbClr val="FF0000"/>
                </a:solidFill>
              </a:rPr>
              <a:t>2020 los siniestros viales causarán cada año 1,9 millones de muertes.</a:t>
            </a:r>
          </a:p>
          <a:p>
            <a:pPr marL="452438" indent="-363538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rgbClr val="0070C0"/>
                </a:solidFill>
              </a:rPr>
              <a:t>Fuente: OMS en su </a:t>
            </a:r>
            <a:r>
              <a:rPr lang="es-ES" sz="1100" i="1" dirty="0">
                <a:solidFill>
                  <a:srgbClr val="0070C0"/>
                </a:solidFill>
              </a:rPr>
              <a:t>Nota Descriptiva 358 de Septiembre de 2012.</a:t>
            </a:r>
          </a:p>
          <a:p>
            <a:pPr marL="452438" indent="-363538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s-ES" sz="1100" dirty="0" smtClean="0">
              <a:solidFill>
                <a:srgbClr val="FF0000"/>
              </a:solidFill>
            </a:endParaRPr>
          </a:p>
          <a:p>
            <a:pPr marL="342900" indent="12700" fontAlgn="base">
              <a:spcBef>
                <a:spcPct val="20000"/>
              </a:spcBef>
              <a:spcAft>
                <a:spcPct val="0"/>
              </a:spcAft>
            </a:pPr>
            <a:endParaRPr lang="es-ES" sz="1100" kern="0" dirty="0" smtClean="0">
              <a:solidFill>
                <a:srgbClr val="0070C0"/>
              </a:solidFill>
              <a:latin typeface="Calibri" pitchFamily="34" charset="0"/>
            </a:endParaRPr>
          </a:p>
          <a:p>
            <a:pPr marL="342900" marR="0" lvl="0" indent="12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  <a:p>
            <a:pPr marL="342900" marR="0" lvl="0" indent="12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20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240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14" name="Picture 2" descr="http://www.who.int/entity/roadsafety/unsg_with_pl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850" y="4149080"/>
            <a:ext cx="2339717" cy="1509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32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6276" y="70523"/>
            <a:ext cx="6549656" cy="1143000"/>
          </a:xfrm>
        </p:spPr>
        <p:txBody>
          <a:bodyPr/>
          <a:lstStyle/>
          <a:p>
            <a:r>
              <a:rPr lang="es-ES" b="1" dirty="0" smtClean="0"/>
              <a:t>Contextualización del problema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55861" y="1241996"/>
            <a:ext cx="5559195" cy="5008845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s-ES" sz="1800" dirty="0" smtClean="0"/>
              <a:t>2009 Moscú “Primera Conferencia Ministerial Mundial de las Naciones Unidad sobre Seguridad Vial” </a:t>
            </a:r>
            <a:r>
              <a:rPr lang="es-ES" sz="1800" b="0" dirty="0" smtClean="0"/>
              <a:t>en la que se acordaron 12 líneas </a:t>
            </a:r>
            <a:r>
              <a:rPr lang="es-ES" sz="1800" b="0" dirty="0" smtClean="0">
                <a:solidFill>
                  <a:srgbClr val="FF0000"/>
                </a:solidFill>
              </a:rPr>
              <a:t>(especial hincapié en realizar medidas basadas en modelos </a:t>
            </a:r>
            <a:r>
              <a:rPr lang="es-ES" sz="1800" dirty="0" err="1" smtClean="0">
                <a:solidFill>
                  <a:srgbClr val="FF0000"/>
                </a:solidFill>
              </a:rPr>
              <a:t>intervenicón</a:t>
            </a:r>
            <a:r>
              <a:rPr lang="es-ES" sz="1800" b="0" dirty="0" smtClean="0">
                <a:solidFill>
                  <a:srgbClr val="FF0000"/>
                </a:solidFill>
              </a:rPr>
              <a:t> </a:t>
            </a:r>
            <a:r>
              <a:rPr lang="es-ES" sz="1800" b="0" dirty="0" smtClean="0">
                <a:solidFill>
                  <a:srgbClr val="FF0000"/>
                </a:solidFill>
              </a:rPr>
              <a:t>para las sociedades y las diferentes culturas).</a:t>
            </a:r>
          </a:p>
          <a:p>
            <a:pPr>
              <a:buFont typeface="Arial" pitchFamily="34" charset="0"/>
              <a:buChar char="•"/>
            </a:pPr>
            <a:endParaRPr lang="es-ES" sz="1800" dirty="0" smtClean="0"/>
          </a:p>
          <a:p>
            <a:pPr>
              <a:buFont typeface="Arial" pitchFamily="34" charset="0"/>
              <a:buChar char="•"/>
            </a:pPr>
            <a:r>
              <a:rPr lang="es-ES" sz="1800" dirty="0" smtClean="0"/>
              <a:t>Marzo de 2010, la Asamblea General de la Naciones Unidas proclamó el periodo 2011-2020 como “</a:t>
            </a:r>
            <a:r>
              <a:rPr lang="es-ES" sz="1800" dirty="0" smtClean="0">
                <a:solidFill>
                  <a:srgbClr val="FF0000"/>
                </a:solidFill>
              </a:rPr>
              <a:t>Decenio de Acción para la Seguridad Vial”, </a:t>
            </a:r>
            <a:r>
              <a:rPr lang="es-ES" sz="1800" b="0" dirty="0" smtClean="0"/>
              <a:t>donde, de los cinco pilares que conforman sus actividades, el número cuatro hace referencia a medidas para garantizar la seguridad de los usuarios de las vías públicas, </a:t>
            </a:r>
            <a:r>
              <a:rPr lang="es-ES" sz="1800" b="0" dirty="0" smtClean="0">
                <a:solidFill>
                  <a:srgbClr val="FF0000"/>
                </a:solidFill>
              </a:rPr>
              <a:t>a través de la formación, educación e intervención de conductores</a:t>
            </a:r>
            <a:r>
              <a:rPr lang="es-ES" sz="1800" dirty="0" smtClean="0"/>
              <a:t>, </a:t>
            </a:r>
            <a:r>
              <a:rPr lang="es-ES" sz="1800" dirty="0" smtClean="0"/>
              <a:t> también dentro del ámbito nacional.</a:t>
            </a:r>
            <a:endParaRPr lang="es-ES" sz="1800" b="0" dirty="0" smtClean="0"/>
          </a:p>
        </p:txBody>
      </p:sp>
      <p:sp>
        <p:nvSpPr>
          <p:cNvPr id="188422" name="AutoShape 6" descr="data:image/jpeg;base64,/9j/4AAQSkZJRgABAQAAAQABAAD/2wCEAAkGBhQQERUUEhQWFRUVGB8aGRYYGRgdIBggHR4YHSAaGxoZHCYeIBwmIBwaIS8gIygpLCwsGB4yNjIqNSorLCkBCQoKDgwOGg8PGiwkHyU1LDIpLiouLCwqNS8yNC4sLDQsKiwsKSwtKSwsLCwvLCwsLCwsLCwtLCwsLCwsLCwsKf/AABEIAOEA4QMBIgACEQEDEQH/xAAcAAACAwEBAQEAAAAAAAAAAAAABQQGBwIDAQj/xABJEAACAQMBBAUGDQMDAgQHAAABAgMABBEhBQYSMRMiQVFhBzJxgZLRFBUWIzRCUlNUcpGxwWKCoSQzQ4OiF2Nzk2Sys8LS4eP/xAAbAQACAgMBAAAAAAAAAAAAAAAAAwIEAQYHBf/EADMRAAIBAgMFBQcFAQEAAAAAAAECAAMREiExBBNBUZEiMlJhcRQzNHKBsfAFwdHh8aFC/9oADAMBAAIRAxEAPwBVvbt64jvZ1SeRVD4ChyANByGaUfKW6/ETe23vqRvp9PuPz/wKS16mx7NROz0yUHdHAcpTq1H3jZnUxl8pbr8RN7be+j5S3X4ib2299LaKtey0PAvQRW8fmesZfKW6/ETe23vo+Ut1+Im9tvfS2ij2Wh4F6CG8fmesZfKW6/ETe23vo+Ut1+Im9tvfS2ij2Wh4F6CG8fmesZfKW6/ETe23vo+Ut1+Im9tvfS2ij2Wh4F6CG8fmesZfKW6/ETe23vo+Ut1+Im9tvfS2ij2Wh4F6CG8fmesZfKW6/ETe23vo+Ut1+Im9tvfS2ij2Wh4F6CG8fmesZfKW6/ETe23vo+Ut1+Im9tvfS2pd5siaFI3ljZElGUYjRxgHI9RH61j2ah4F6CZ3j8zPf5S3X4ib2299HyluvxE3tt76W0Vn2Wh4F6CY3j8z1jL5S3X4ib2299HyluvxE3tt76W0Uey0PAvQQ3j8z1jL5S3X4ib2299HyluvxE3tt76W0Uey0PAvQQ3j8z1jL5S3X4ib2299HyluvxE3tt76W0Uey0PAvQQ3j8z1jL5S3X4ib2299HyluvxE3tt76W0Uey0PAvQQ3j8z1jL5S3X4ib2299dR7yXWR/qJeY+u3vpXXUXnD0j96i2y0LHsL0EyKj31PWb5iivtFcjm03mNb6fT7j8/8CktOt9Pp9x+f+BSWuubF8NT+VfsJq1b3jephRRRVqLhRRRRCFFFFEIUUVaJ9wJvi+O9jPSKwLOgGsYBIzz6w0OeWPRkiLOq2vxmQCdJV6eWe6EzxrJI0VvG/mPPII+PxVdWI8cYry3RsknvraOTVGlUMD2jnj0HGPXTnyru/wAZyhuSqgQdgXhB08OLi9eaWznGEHrJADDiMTLu6RepavInXdF6WM8a/OcJDA6ZHWHdXW9273wC6aDj4+FVPFjhzxDPLJ/eoGyZuCeJ/syI36MDV+8pkSJtq3aTzGEJbPcJGBz6hUWdlcA8jMgAqTE025MVnBHNtCZ42l1S3iQM+O9ixCjmMjszzzpXe2thNfQyX1vObhY9JI3QI8KgaBVUleAD7PYDz1qb5ai3w9M+b0K8PtPn/OP8VO8kC9FBfTyaRBADnkeFXY/oCPapONhTFW+f5lJ2GLBM5sLB55UijHE7nhUaDJPidPXXy8s3hkaORSrocMp7CPRVi3FmFqZr5lDC2QBFPbJIeBR6l4zTjys7NVpIb6HWK6QZI+0ACPWUx7Bp+9tUwcP3/wAi8HZvM/op7vdYx28kUCKA8UKCZtetIw4m7cdUEL6jSKmq2IXkSLG0KKKKlMQoooohCiiiiEK6i84ekfvXNdRecPSP3qLd0wGs32iiiuNzbJjW+n0+4/P/AAKS0630+n3H5/4FJa65sXw1P5V+wmr1veN6mFFFFWouFFFFEIAVdt0Nw1lniW9foulyUt/+SQAFssP+NMA6nBPZjnS283KuLe0hvVIZG6xMZyYtRwsSNOfd5pwDXW4+0Xba1vJIxZ3lwzMcklwy6n10ioxZCUPOMUWIxCK95rJYby4jQYVJXVR3AMcDXwxWhbsbZe0tbCdp44rfglSVHJJkxM+OjjUElwDz5DOtVze/d6W42xcxQrklw5J0VVKqxdm5BRnmaV7ev0+DwWqkO1q8wMqkFHDvkcB5kaA5OOdLYCqqr16TIOAky1b07rRPGNp7LcBAeNkGF6NlOcqDyIPNP0yNKi7a3tsdpxo14k0Nwgx0kIVlYc8EMwOM5IHZk61ROkOOHJ4c5xnTPLOOWfGuamtDS500PGYNTkI22leWwQR20b6OGaaUrxtgEBQqdVV1zzJJx3V773b2ybSkSSREQovCODi1Gc65Pif1pFRTQguDxkMRlhi3zkaFIbmKK6jj8zpeIMg7lkRg2OWhzyHcK52tvnLPALZEjt7ca9FECAx55ZmJZtdfTzzSCisbpb3tM4jGs22F+BJbIpB6VpZWOMOcBUA7cAZ59prQPJ3tCG62fJb3Wq2bicfkU8f6Ah1Pg+KyqvquRyJGRg47R3eio1KIdbD1mVexvPfaN808skr+dI5c+liT/wDqpGw9hyXcnBHgADLyNosa/aY93cOZOgqAuMjOcduP4q97CvEub21s7RSlqsgkfixxzFBxl5cflwF5D9s1GKLlMKLnOQ/KNu7Bs97eCHJcRcUrk+eSxAPDyHJtB2Y586p9aXvpu+LrajmedU42SOKKP5yVwAo0QHhQE8R4nIxzxS3yjbKsrFY7W3TMw68krMSwBGinGmvPGBgAd9Jo1clXUmTdMyeEo1FFFW4qFFFFEIV1F5w9I/eua6i84ekfvUW7pgNZvtFFFcbm2TGt9Pp9x+f+BSWnW+n0+4/P/ApLXXNi+Gp/Kv2E1et7xvUwoooq1Fwp1sbd4XcbCKVfhIOlu3V6RcD/AG3JwXznqaaV1uluo20ZWjSWOMqueudW8FUanvPdVrPktt4T/qNpxRkdgCAjH5pM59VIqVlXs3z9LyaoTnaJ9y98n2bI0Fwpa3YlZYmGqE6EhT/le0eNM9v7rps64t9oWx6SzMqP1SCU6wPCMnVSM4PqPeWm3hsmW34Jr0zTIOrcBeKQ4GisUUK4/Mc+IrL5L12jWMuxjQkqhOiluZA5AmlIN4cQy5+cmxwixz5Sw7379SXzuEUQwsRlF5yYGAZWHnEADA5D/NVimewt2571+CCMtjzmOip4sx0Ho5+FL5owrEAhgCRxDODjtGdcHnVhAq9lYtiTmZxRRRTJGFWLcTZMdzdYlHEqIX4TyY5UDPhrnHhSGC3aRuFFZ2+yoJP6DWrluBs2WC8xLG0fHE2AwwThkzoda8z9WqMmx1ShsbH1j9mUNVUEZXnn5R9jwwNE0SKhcMGVRgdXhwcDQcyKptXff/Z8txeBYxx8ESnh4lGOJn5BiM8uzuFVO92RNDrLFIg72RgPUSMGl/ozN7FTxtckcdfKS2oDfNYWEiUUUV68rQqRY7RkgYvE7RsQV4lODg8xnmKj02+S85tRdIvSQ6hmTUxkHBDrzHYc6jBGtRYgazIB4SzeTy/tbSK5vZXD3EYxHEefW04gTzLE4JHmgHPOoO7e6dxtiaSeVuCMsWlmPfzKoD2gepRjwBqNXq+2o77Cgjt8hI5GS5C8xklkLY+o2c55ZAFV3Uqbrqcr8hGKQRY8J5b8bWsBElpYxBhE2TcZ1J5Ng83zpljpoMDlVKp3u/us90DIzCG3TWS4fRV8F+03corz3iubVmRLONlSMcJkc9aY5zxsvJfADs7uQZTsvYGfORa57RiiiiinSEK6i84ekfvXNdRecPSP3qLd0wGs32iiiuNzbJjW+n0+4/P/AAKS0630+n3H5/4FJa65sXw1P5V+wmr1veN6mFFFTdjbRFvPHKY0lCNko4yGGoIP66HsOKsnTKLkSKUqQykgg5BBwQe8Eag1Zo9sQ344L75ubGFvEXn3CdB5w/rHWHbWgw7YtLhoDFs6CWCY4MvDGOhIHE6yr0fVKqC3PDDkaqW3d9NnyQzJBs+NJGBWOXgi0BOOPQZBxqO44qpvTUPdN/plHYQvGUu6sikrRBlkIbhBjPEHOcdU41z2VatgeTeWe9+DyNwiJVacrrwcQyIweRcjt5Drc8ay/I/sDp70yuOrbqGGftNop9Q4m9Qq1bD3jcy3UVnCZbmS5laSR+rFEAxRC7c2wqjCjnr41itWYEqvAawRAczPvlD21DsuyFnagI8q4Cr9RDozk8+JtQCdTqeysXqy7/Wyx3RUzNcT855TgDjOOoijkFGnPtxpjFJdm7OM7EZCqo4nkbzY1HNjj0gADUkgDU0zZ1CJfnI1CWa087GweZuGNeI4yeQCgc2ZjoqjtJIAqefg9v8A/EyDtyywr6MYeT05QfmFSdrkfB1+Ck/BcgPphzJ/5+CeepTHUxoOsGr7udu38Mn64PRIAz/1Z5KD44OvcDUa+0JRpNWqGyjr/sEQswVdTJOy7S+vlxG3RQ/04ij9AWMDiPqPiabbu7A+A7SSMvxl4GYnhx28uZ+zT3aO8QsYPnhH0mojijJwVBIXn5oxjJ/SqluhtaS42mrytxMUceCjhJwB2CtVbadr22hXqEBaQVreeXPj65Ceju6VJ0W5LXH0k/enZC3e1Eid+AGAHi05guQNa7i3FuLVg0Fw7JnrIjGJmHaBniQn8wxSjyln/Wj/ANJf3evbcbeGaORI3LPA7CPJyQjMDw4PZnHm+kjlTqa7YmwU6+zuLBRdSBnzz1vIE0jXZKg1OoP7T6tl8OuGj+BmPB4ekDKjqwXPXJVYXY4LcPCrHsbSq9e7HKL0kbCWHOOkX6pPJZFOqN6dD2Fq2BFEd9bvgFZ8wSqQCGHCzoSDoSrKQPBjWfb62Z2dtKQWylEYAqmMqwcDiThIwyFsjhORpjsr1v0zb/a6YcC1xp5jI/1EbRR3TEGVCrz5Kt7hZ3BhlOIZyBk8kfkD4A+af7e6ke3thhAZIwFKgdPACWNuzcgT2odB2lCeBjnBKe1KB16QEpkcQU4OO3BPbjlXqMFqoRKwJRrzTfKh5PEiVru2XhUayxgaD+tR2eI5dumtUqZbnZU4MchQugZHXzZUbUHDDBHgRoa1KDaUthbAT5vdnumFuEHXRGGMSp9ZMHHEDkdvYKSbe2SLrYFvMurWy9Vu0orGMj9Arf21SpVWACvmL2j3QHMayqvDtDaiiSaT5hP+SVlihTsOMAAns6oJqx7k7obPYSyyu1ytuMu5UpDnBJCg9d8AZOcDUaHNZs0jkBCWIByE1wCcahe86enStU2xsSa22XBs+3jZ57jrz8I80aFuJuQGeFMkjRDTa11AUG1+WWXGQTPO15lt7KryOyLwIzEqv2QSSF9Q09VeNOdrbCjto+tcxyT5GYosuFHbxSjq8Q06oz20mq2pBGUURbWFdRecPSP3rmuovOHpH70N3TMDWb7RRRXG5tkxrfT6fcfn/gUlp1vp9PuPz/wKS11zYvhqfyr9hNXre8b1MKl3GyJY4o5njKxy54HOMNjIOO3sqGeVWjyiQPHeBDno0ijWHu6MIvm/3cWfHNPLdoCQAyJkfdzac9kek6KR7eZSkilWCSocqQGAxxDXBB0OfGvXZuwYLraaW9uztbu4OWGGCheNlPiMFc99P/J5v7dLLb2arGYc8PmkMq6szcQbGQMnUUs8mlyvxvEeQcyAf3I5FV2LDGbWNv8AIwAZCaluVahLjaOAB/qQoA7FWOMqMdw4jSfeneKLY9s0FqOK4clnbGeBpCSZZD9o68KnuHYNYm0J7xNsXNtZkILoRyPIVz0QVArSL2Z7Nc5OOXOkflUeK2WGyhySD00zk5Z3IIVpG5liCx17CuMCqaU8VQXzvY2+nGPZrKbTPyWdu1mY+ksSf1JJ/eme15BCotUI6pzMw+vIMjGe1I8lR3njbtGPmwfm+kuPuFyn/queGP2etJ/06ibMsTPKseeEMesx+qoBZnPoUE+qvUOvkJUjLYj/AAZDcSao4aNITyn+1xj7pTgk8ywUDBBKtbXbN2yM1oFYTSHJADPFphY2yAiqEXqtwhcA6jBAre1L7p5copCABIk58KDRV8W7T3szHtpob02R6CJVdz1bjI4hITobcY14Fzg8OpfJB6q1XrUEqizqD5HT8/eTVipuDaeFzNDGxaRjeTHzjxMIgfzDDyeoqvcWFT91Nslr2HjEUaLxnCIkYHUbUkDJ9LE14S7oSSTiOBHXiUMySgq0GfqyEjX+lgOsNcA5As9h5M4EGZ5Gkxzx1FH8/wCRXl/qW3bHRomjUbNgRYC5FxbTQf8AJYoUarsGQaHjpEW9m8pN2zW0gKlFU9UMGILHk6kEdbu7ad7o7Nnkw8sMcMYdZDwpwNKyBuDKA8IVS5OQq5OOdNILywtjiLoyw+6UyP3c1DH9TTKOO9ukJt4egXBxJcDDH8sI19bkDwNeIdq2irs42bZaRVbWxPkbfnr5S4KaK5qVGudbL+fxIG2NvxQXloJOIrHJxvwKW4SUdYwQNckknA1wugNXbbWxo76LKMFkUMIpgAWiY6EjPIjkRoQR2EAjK7e4n2JKk1ysjy3J4nBYYCqeWhKmbOD3INBknK+R20+ypzNYOJLaeMS8EmoHExTDAEYdXyMj0GvZ2T9P9norTQ5jjwJ4/nEStUr42LMNeHKVy7s59mXRSVRxLkFTkrKjaEeKMMjv9BGkXa9isbgxkmKReOMnnwkkcLf1KQUPiueRFT95L971Uu3OXb5qUdisoypUdismuB9ZHqPZnprWWI+dD88no0WVf04H/wCm3fXuKTYMdeMpHkJbfJlv38GzbXGtu2SGIyIs6Hi/8sk69gJ8TWmTbGig2fPDHjojHKVHYocM2Ae4EnHhisJ3Q2uLS8ilcAx54ZARkFHBVsjtABzjwrQ9/YrnZts62r8VlOCnAet0BbsjbOQjDIAOQM6cxVHaKV6gAyv+dZYpv2c4h3o2b8Fh2XfIoLGKLjBGjMioyEjxUEH8orwv7na+1/8AjlMTahFUxx47NWIDekk1ZfK2gh2dZw9qsox+SMqf3FI5d6LyPZVq1tIyxpxwylVUlWVspliCVBQjHLl6KmhLIGAF7kZyLAAkT7s7yMXb4M0kUK+kuf0XC/8AdVEu7YxSOjc0YqfSpIP7UzsVu9ozoqvLM5YaszMF184kkhQOefCpnlHhVNp3IXkWBP5iqlv8k1YQsHwsbxbAWuBK3XUXnD0j965rqLzh6R+9ObumLGs32iiiuNzbJjW+n0+4/P8AwKS0630+n3H5/wCBSWuubF8NT+VfsJq9b3jephWgbB3/ALaS3S22nB0yxDEcoAJA5AHUMCBpxKdQBkdtU/d7ZwubqCFiQskiqSOeCdceOKvsuzdk7Rb4LZDoJ1PUkIbhcKetnLEt1QSM4OnprNcrkGB9RwmaYOoi7bW91jBFJHsu3KPKpR5mByFPNU4mLa8uwensN2tkhdnLfoPnLO742x9aMCLiX1c/Rxd9G8lxs6ztZLO0+fnfhElxoccLKxAbljq44V07ySKsnkYkWWzuYH1HSdYd6yIF/wDtNIY4aWIA68dTJgXaxlo2/tKKxEl7jjkmSOKJRzkI4yqjHeXycdg9FYtvrsueC4BumDTzIJXx9UsWHB6go5aDkOWa0PcexkuLsLcarstTBHn6zlmAk9IjVR7JqgeUPbAutoTOpyikRqe8Jpn0FuI+usbMuF8PU/aZqm63kGfqWUS9sszufRGFRf8ALS182aeC2uZO1gkK/wDUJZv+yIr6HNTbpYPg9p0rTA9E5HRojDWabtaRTn1V6GO0FkOvccJuDr0cWciNezpcYwx1z31axZfX94m0X7v9RpJ/w8ZdfzkhI/0Zg/8AZWm+R7dVFh+GSDMkhIjyPNUHBYZ7WIOvcPE0i3N3Hjv7acRSTIjPH15I0GeDpCVULIc6sufQPHFwub47MXhdnWGziiChOE9OrsquzISMOGUrzwBJnUkVU2ipiui6/n7x1NbWYyNsVuPppG8+S4lLf2uyKPUqqKre0FhuVtOmkd57mY5QHqwopdTGFOQHzw5YgsSDyFTbfeu3NxI1uXkhlJlePgbjhYjrtw/XjOOIlc8JJ7DmoO2Wt3u7KeAxsXmw7IRr5uOIDt9OtaqlKps22VWdD2gSrcrAm3l/XKX2ZalFQDpa4+ojrc6eKx2o9pHGeGeJCG4icFBITnOpyD2csDTu00Vi+0Y5PjmOWNDJ0CJIyAgEgEghSSBnrciRWrbE2/FdqWiJBU4eNgVdD3Mp1Hp5HsJr0aD7yhTYtdsILZ5/X1iiMLsALC5tPba9tA8ZNykbRoC56RVYLgHLdYHkM61hW2buCaO7S18yOUSx9UqBGzKsiKCxPDx9C+o7DovKt023YrcW8sTNwLIjKW+zkEZ1rDLTZ9rDNcRCaV8QShmVIipCpxEq3Sa4KjHZkeuvU2S2ZzyiK3CJdinjS4i+1EXH5ofnM+wJR/dXzdmQC7iB8126Nvyygxn/AAxpnu5HafCUCvcZIcaxxAYMbg5IlPYTUKyFoJIyJLnIZSPmoueRj/mr0SdRK1tIpEJ4+FtDxcJ8NcGtq2Gr8EmyL7BcIegk7JYx5uP6kIGncPDJyDby4urgDsmk/wDnath2zP8ADtlwX0P+/bATKR2FNJUPgcNp24FV9pzC+f8Aw8Iylxnrt7Zo2htMI4BhsoS7A8jJLnhU+gKG9XjWU7pb6TbNYmPhdHA4435Njt8D4/qDWs7v3BTZlzeyaPcCW4PgMERqD3BVXHprMtw9svadO62nwpQi8Q7IwC3WPVY4P8Uuj3WUi4Fh/P8A2SfUGO77y1ylCtvBFCT9bPFjxC4UZ9OfRWezXBkZnZizMSWYnJJOpJPfWif+MCjls+Af3f8A86rW+O+HxiYj0KQ9GGGFOc8WD3Du/wA1YoqVNglvreLc3/8AV5Xa6i84ekfvXNdRecPSP3qw3dMUNZvtFFFcbm2TGt9Pp9x+f+BSWnW+n0+4/P8AwKS11zYvhqfyr9hNXre8b1MmbF2j8GuIpscXRSK/DnGeEg4zg4zV7HlhVT83s+BT38Q7fRGKzcmtRi23abCijjWAT3jRq8jnA4CwyF4iCQNdFUctTzrNdVNrrczNMkcbCJ9veVJ7q3ktzbRRiQAEqTkYIPLHhUvcK4Oznt7kn/TXamGRuyORWYDi7hoCD3M3dX1t8ItssLa5tkjkk6sM6E5Rz5obIyVJwDr28u0T/JNPHcQXOz7hQwJ4wh7QcK2O4qwU5Ha2aQ9lpkYbcxrlJjNr39JYd+dqjZltcvGcS3cnUxzB6NFZvUFJ9LCsp3v3d+BPAuMGS3jcjuYghh+o/wA1Y95tgXCX1lbXDmWASLHDIebIXXKsftgYX0AV7eW3W8hAHmwZPgONtfRpRQ7BUA3vf+oVMwTylM2h1rS1b7PSxn1OJP2l/wAVp+7XknjeyRbp34nYS8KELwErjhyQc6Yzy1H65jY/O2s8XbGROvoHUkHssjeiM1YdyfKHcwXEaTTM8DHgKuQQuRhSGIJUA4z2YzpTay1CtkOn+yKFQe1Ns2PseK0iWGFeFFzgZJ5nJJJ1JJqqeU6w6SOI4HC/HAzn6plCmMn+npUjyezNWfYm3I7uPjTQqSrofOjcaFGHYQf15ivLejYC31rJA5K8QyGHYw1U+IzjIryUYrUu0tsLrYT857KSZbhBEp6ZHBCnsZTkhs8gMHOdAAc6VYBsuFLqCW0IeMTKJCHB6NmkACBSA3RjQLJqGz2HSpG201ktlYJeDCTuw4PhWAOqjMcDsJzw9Lo3PCmFu3ucZQ007mCOJiCeTZXnqfNwdM99X9rr00os9Q2BFud7+XHylVEYsFUXlt2gDFc3Vysqo8MUSiNgCJuLjPRj6wclRjGdTqMU5ZzFeWssY+ckYwspOONSjuAxAPmsoOcHGtI93IIJHYbNtundMcU8jBQuc6l3y+uD5q9lXjYW6zJKLi5dZJgCEVARHEDz4c6sxGhc9mgArV6WzvvaT4SoQWJOTNlYDCCbDjnPRLgqwve5vloM+f8AEzvyoXE8ZdLiUOZinAi5CoiAs2Fz2yFRxHU9GeXIU3ZA4IbmQ9kQiH5pWAx7CyH1VpHlh3X4+jniDPKch1ySSgAxwJ3KSchR9ck9prONsEQolspBMZLSkagykYKg9oRRwZ+0ZOwitu2chqYA+s82oCGN583dPDI8n3UMr+soyL/3uv6147BtukuoE+1Kg9XEMn9M1746G018+5YY8Iozz9DSf/RNGwvmxNP91GQp/rlBjX1gF3/6dPOhP0/PrF8hIc7G4nYjnLISPS7HH71qu7Uosr672W3+1MCYc97RjT+5f8p41l+xNLiFsdVZo8nsHXHuP6VpHlUtJF2lZSW68U7AcIHayPlc+HWOfAUivmRTOhB6xlPIYo234LGG32Ta6yyqit/REmOs3cCV/RT3islTaElpcP8ABJXQq7KpUnLAEgZHI554II1rZJ7YbJsri7ncSXkq9eU9rtokadyKcady57ABne6W9UuzLZ3S1LmV8rO4bgAUcJGQNTnORxClbOewcIv+54ydQZi+UtO0dyvh1wyPaNCeFP8AVxcKqzFELccTEBusSMpg6Vnu9W60mzpuilZGJHErKeYyRqDqDpyqXtbyjX1zninZFP1YuoP1XrH1k1XGYk5JJJ5k9tWKKVF7xy5RTsp0nyuovOHpH71zXUXnD0j96e3dMWNZvtFFFcbm2TGt9Pp9x+f+BSWnW+n0+4/P/ApLXXNi+Gp/Kv2E1et7xvUwq/LuqdtKlxbTRiYRok8MhIIZFCB1IB6rBQeXPOvYKDXcMzIeJWKsORUkEesa051JzU2MipA1mobJ3Aj2SReX8yHoeskSZ6zjzRlsFjnkAOepOBVC2JeT/DFkttJyzOoH1j1mKAduRkcPby54pbcXLyHLuznvZix/UmvtpdNFIkiHDowZT3EHIqC02FyxuT0mSwytlNs2Tvbb7YiWJ8RXUbLIqN9uM5DITzGmCOeCfTSfbTCfeOKNxxJ0XRsp7VaKViD7VS9p7oQ7ZgS+s2ENww4jg4Bccw2NVcH6415HXQ1Utm3txFtu3e9UpLxIjk/W6nRB88iDocjTnVGmq9oryOXEGWGJyv5ZxPtawbZW0GTHEI20B/5I2HI/mQlT45pbtfZ4hkwpLRuA8bH6yNyJ8RqrDsZWFaX5a9kgvazZ4eImJmxnAyGU47cZeqbfbIe1Y2N7hNeKGbmqk6ZzjJhfADdqkA40YG3Sq4lDceMS6WJE+WU01zwyW0jJdIAsnC/AZFGAJs5A6owHz2AP2tixDytzRFIuMTKq8LzhRxM324wcAqv9QBfU9XIxVr+7axYwQFkdSOkm5NIRggJ3QjQj7ejHTAHi0cV3qhSCc80OFikPejHSNj9hsL3FdFoNNWzYZcIBiNNZ77z9Pcu107LOhwOljGFUAYCunOM+Dc9cE869tl7xL8DNpIpOZFKHsIMisyt/n05pMRPZy/8AJBIPzKcfyp/Q17vtxpMCSOFmJHznRKrjUHPFHwgn8wNQ2jZ1rIFYXAIItlmNJhXKkkcdZpuy95Ydm31xG0TCJkiJaNRwxAcQLMox1euMkZxjlWmxyBgCCCCMgjUEHtB7qwTfTaz2+0GaIgNwJrqcjBypGeEqe0Edg5VbvJ55Q7aOBop5BFwuTErBiAhAPAGAOcMWCjnjhrxtmo1G2am9r9lc9Tpx/P7uNUAqMvmY68q20vg1okqYEwlAifAJQkNxFc9vBxDPjWUQbJjuw1yvzUcetyijzPGHsw+CAp8w5z1dRZPKJtxb2ROlJgtoslFI+enJx1hEfMXAwGfAwSdc8NUuXeBw6GH5lIiTGi6gZ0JbPnsw0YtzGmAuAPY2emQmWv5+eUrVGBaRtpXxnkL4CjRVQckVRhUXwAwO88+ZqZtj5lEth5yHjm/9QjHB/wBNer+ZpKYSiO3KTohW4lUGK3xkRMTpKOZKnQxoRnJychVLytj7myR7StILjBeQiV058KjibhY9rEIc+nmaeXUC/AReEyTvZu78X7MtARiWSQyyfm4Oqv8AaDj08XfWn7Uvra3cX1y4XEQSIHU9brNwLzLHqjTkFPYTVP8ALndAi1iHnEu5HsqP1Of0r7sPyfz7RkW52kWSNVAjt8kHhAGAfsL3jzic5xVFrPTV3NtfX6SwMmIUcpVd/N6p9ohZShjtQ5WJSdXYDrMe8gYBxovFjUk01/8AEKTZnR2sAhmhjhQN28TsONyHU4xlscjypJ5RNvJc3XBAAILdeijC4C6ecwA0wToPBRVWq4lJWQAjLl+cYguQxsZpK70bHvfpVmbdzzeMaekmLB/VTWfbQEYlk6HPR8bcGTk8OTgnQa4xUeimJSCHImRZy2sK6i84ekfvXNdRecPSP3qbd0yI1m+0UUVxubZMa30+n3H5/wCBSWnW+n0+4/P/AAKS11zYvhqfyr9hNXre8b1MKKKKtRctfk+3JG05ZA7lI4gC3DjiJbOAM6DkddeX6fPKBuUNmSoEcvHKCVLY4gVIBBxoeY105+FK9296J9nymSAjLDDKwyrDnqNOXYQQaN5N559oSiScgkDCqowqjngDX9SSaRhqb29+zGXXBbjJ25m/EuzZDwjjic9eInGf6lPY3j29vZjTpt4NmbZiEckgjk5px4SSNu9GPVJ8ASDjUVhtW/c7d+02iOgeRre5HmMMMso/K31x3AjI1xzpdeknfzB5iSpu3dl48qdtI+yl6XDSQyJxOOTZDJxju4uIHHYcjXmZ23dhrtjZULpgzCJXjb+rhHEhPcSCPSAeyq/L5N9pQwSQRXEU0EgwY3LLjUEMoIIUggHQ476l7jS3uyswXlvJ8HJysqYkERPPPASeA8/A5PacU8ggwMCQbj/I7U9oZGZpBtBWUQ3SsVTRHA+ch183BIDJnPzbEY14SuufK92K8a9IpEsP3seSo8HHnI3g4Hhmrn5WN1BHIL2DDQzHrldQrn62nY/f9rPeKoVneyQtxxOyNyypIOO445jwOlehTbGuJekrMLGxkm025NGvAGDR/dyKrp6lcED0rg19n2nE6n/TRq+NHjaVcHv4C7L6sCvX45ST/ft43P248wt/2DoyfSlfCLNu25j8MRSf54o/2qRA4jpMfWOd8r6IXrl4RL1I8Zd1A6ueSEE8x20m+UUi/wCyscHjEmG/9xy0g9TCgtbOeKWW4ZuWkcY0Gi9Yyn6oHZp486+/DrZP9u3Zz3zykj2Ign+WNI2aiKNFKWtgB09ZN3xMW0vIdrZy3DkIrSOdW7fSzMdAP6mOKnqYrTUFJ5xy+tFEe/XSVh7A/rqLe7allXgLBY+YiRQiengUAE+JyfGvfdjd6S/uEhj7dWb7Cjmx/jvJAqw2l2yEgNbCX3yS7sGeRr+4y+GPRltSz/WkOeeOQ8c9wqbsiYXG8dxINVgjZfZCRnHrZqf7a2q1pbi02bC0sqrwLwLlYezidz1ePt4Sc51PjS93twNqxCXgaO3abAeRpMvgEnAKBsZJyTz0GorzcWPE7EC+Q9JZthsAPWXK7W0trlr2/ljE5wI0Y5MKDkEQZJc6ksBzYgaammb7+Vk3CNBZhkRtGlbRmHco+qD3nX0V82t5OrfZ8Rnv7lpWPmxR9Uyt3cTFmPicDArOZHySQAoJ5DOB4DJJ/U0+hRRjive3SQqOwy0jPdfYJvrqO3DcHHnLc8BQSSB2nA0FWvf7yZJs+ATwyu6hgrq/DnXkwKgdumMdtUjZm0pLaVJYm4XQ5U/45doIyCPGnW8+/t1tBFSYoEU54UUgE95ySTzPhrVh1qGoCpy4xQK4TfWVyiiinyEK6i84ekfvXNdRecPSP3qLd0wGs32iiiuNzbJjW+n0+4/P/ApLTrfT6fcfn/gUlrrmxfDU/lX7CavW943qYUUUVai4UUVL2RPEk0bTxmWIMC6A44h3Z/jt5ZHOsHIQlx3D3NQob6+wlrF1lDf8hHaR2pnQD6x05c/PaMUO1nnns42guIsyGLP+8gP+4uPNlGhKjQ5GDnJqX5Rb25vTF8HRnssAw9CrMCcYPGFHVddV4CNBy5mmm4u73xTDLf3vzbcHCkZ87BwcEfbYgAL2a58KBY23hPa4D9v5lgDPCNOJivdPfnaknUhMdyV+pKU48d4yyMw8et41a4t5NtNp8XRA95cAf5kqibu7j/CLSW8mmFqAw6F20XOcEk8wuSFBHIgnsr3n3x2tsxhHNJxAjKGQLIrjvSQasOXb21h6auxCBb/WZViB2ry9SWu17mNo5IrCJHGGVukfOe8KSM+ukNt5DPvLr1JH/LP/ABSGbyx37DAMK+Ij/wDyYikO1N87y5yJbiQg/VB4V9lMA+uspRrDQgTDOh1uZb9reT/ZlrkTbQZWH1QEZvYUFqrabtW078Fpdl3PJZIJV9fEgcAeJAA7cV47F3UaSJrm4JgtU5yEayH7ESnzmJ0zyHqqHtDbXGpihXoYPuwcl/6pX5u3p6o7AKeobQMSfpaQJHKMDueIlElzcxxxk44og8+o7OKMdGD4FwfCmuyN2dkzYB2jIrHseMRj9XBH+aqFhtGSBuKNuHIww0KsPsup6rL4EEU+t9gJtCNns14J0GZLXOjD7cBOuO+MkkdhOgrLhhq1vMWmFtwEubeRCJ14ortsHkSisD61YVO2FuZtDZqstq1nKGOWMiyK7dwyCRgdg8TWS2O1ri0Y9FLJCwOoVmXXuK8vURVktfK3tBBgyJJ+eNc/qvDSHpViLYgR5yaunK0v8m2ttR6fALdgOXA4x+hkz/ilO2d8tsRRl5IILZPtsVz6AGkOT4BSarN15X9oOMBoo/FYxn/vLUs2MPjO64Ly4kMkiMInY5HSY6qnPJSexca4FRWhh7TqP+mSNS+SkyRBCbv/AFu1J5OhzwrjBeYjmkK+aFHa2ijlz5WTZm7uydqxtHadJb3CjIDsST4kFmDDv4SCK9NhbRj2lCdmbQAjuIsrDJgAgrpjGg4hjBHJh41U7HYF1ZbUhhCkTLIpUjOGXOrA/YK5z3DINTuWuL4SNOVv3kdLZXERbS2c9vK8Uo4XjYqw93eDzB7iKjVZfKNtSO52jM8RBQYQMOTcChSR4ZBGe4VWqtoSVBMSwscoUUUVOYhXUXnD0j965rqLzh6R+9RbumA1m+0UUVxubZMa30+n3H5/4FJadb6fT7j8/wDApLXXNi+Gp/Kv2E1et7xvUwoooq1FwoooohGexN5rmyJNvK0eeY0Kn0qwIz44zTvZS3e3btI5pXdV6znQLGvaQqgKGPIaZye4GqjUrZu1JbaQSQyNG47VP+CORHgdKW6XuVAvzkg3A6TRd89vWVyfgAka3ittI5V60ZZRjhdAOLA5BgTrn15m8zMFBYkKMKCT1RnOADyGSTime3tsx3XA4gSKbXpWQkLIdMMI+SnnnHOomydmtczxwp50jhR4Z5n1DJ9VQpIKa5zLtiMezbmrHstL55Sru+Ej4QQ4JwMHIIOAzdugFVetA8rm0lEsNlFpHaxjT+ogYHqQL7RqrbtbJWeQtNpbwr0kzf0jkg/qc4UDxPdRSc4MbfnKDKMWERfNdyMoV3cqOSszEDTTAJwNO6vCtE8rkKyLZXMa8KSw4AHYBwso07g5HqrOwM1Ok+NcUw62NoV3DOyHiRmVh2qSD+o1rR96tlDZTRKtjDPa8K8czoWZ2OeLMmcxnljGmvbyFM3TshPfW6EdUyqSOzhU8berCmorVDKW4TJWxtFc0rMxLksx5liST6Sdac7R3Qlgs4btmRo5iAApJK5BI4tMDkRjsIq1+UfZkd5BHtS1GUcBZh2gjqhj4g9Q/wBtd7hN8P2bd7PY9dB0kWfE5GPAOB/7lLNbsBxzzksHasfpIfkya3uFnsZ0QPOp4JcDi014c+BAcDwPhVN2ns6S0neJ+rJE2Mjw1DA9x0IPiK8bWd4pA6Eq8ZDAjmpBGD+ulXra2+ez79EkvLWX4Si4JiYKr47CxOeH1EjOhNSIZHuBcH7zAsy2OoinfCXpo7S+HVlnVhJjTMkLBekGORIwdO0V67Z8plxc2yQnCuFKyTDzpAcaZ+qDgcQHnEdg0pHt3bhumXCLFFGvBFEmcRrnPM6lidSx1JpZUlpAgYhppMFzc2hRRRTpCFFFFEIV1F5w9I/eua6i84ekfvUW7pgNZvtFFFcbm2TGt9Pp9x+f+BSWnW+n0+4/P/ApLXXNi+Gp/Kv2E1et7xvUwoooq1FwoooohCiiiiEKmbI2vLaSrNC3C65wSAeYwdGBHLSodFYIBFjDSPds7wRXau8lvw3TEHpY3YK3LJeNs647VI1phLvMtnbxW9mY5Aw47h3iDCRzyThlXzUA0785qpUVDdLkOEliM0/eC5+H7Aim4Y1eCTVIxwhQGaPRc6DDKcVmFANFYp092CIM2LOatuZt6/guVsLuJpIscJLqT0acJOePHC0eNOt6M9lV/d4RRXd/cxKHhto5TGDnhPGxRBka4KlvVVXl27cNH0bTzNH9gyOV9GCcY8KhBjjGdD2UsUNeF+UlvNJom5nlAj4ntrqK3htJUYERxlVBx9bUk5A4c888NV3ZO3F2XftLbN08S8SqesvSKw0ByuQQeHOnNdKrlFTFFQTyOomMZy8o92tvlNOsiARwxyHieOJFUOSc5dtWY511NIqKKYqhRYSJJOsKKKKlMQoooohCiiiiEK6i84ekfvXNdRecPSP3qLd0wGs32iiiuNzbJjW+n0+4/P8AwKS1Yd8bCRr64KxuQX0IViDoO0Ck/wAWS/dSew3urrGx1UGz07sO6vHyE1msp3jZcTI1FSfiyX7qT2G91HxZL91J7De6rW+p+IdYr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XUXnD0j969/iyX7qT2G91dR7Nl4h81JzH1G91RatTse0OsyFa+k3SijNFcfm1SaKKKKsSMKKKKIQoooohCiiiiEKKKKIQoooohCiiiiEKKKKIQoooohCiiiiEKKKKIQoooohCiiiiEKKKKwdITxooorMz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8424" name="AutoShape 8" descr="data:image/jpeg;base64,/9j/4AAQSkZJRgABAQAAAQABAAD/2wCEAAkGBhQQERUUEhQWFRUVGB8aGRYYGRgdIBggHR4YHSAaGxoZHCYeIBwmIBwaIS8gIygpLCwsGB4yNjIqNSorLCkBCQoKDgwOGg8PGiwkHyU1LDIpLiouLCwqNS8yNC4sLDQsKiwsKSwtKSwsLCwvLCwsLCwsLCwtLCwsLCwsLCwsKf/AABEIAOEA4QMBIgACEQEDEQH/xAAcAAACAwEBAQEAAAAAAAAAAAAABQQGBwIDAQj/xABJEAACAQMBBAUGDQMDAgQHAAABAgMABBEhBQYSMRMiQVFhBzJxgZLRFBUWIzRCUlNUcpGxwWKCoSQzQ4OiF2Nzk2Sys8LS4eP/xAAbAQACAgMBAAAAAAAAAAAAAAAAAwIEAQYHBf/EADMRAAIBAgMFBQcFAQEAAAAAAAECAAMREiExBBNBUZEiMlJhcRQzNHKBsfAFwdHh8aFC/9oADAMBAAIRAxEAPwBVvbt64jvZ1SeRVD4ChyANByGaUfKW6/ETe23vqRvp9PuPz/wKS16mx7NROz0yUHdHAcpTq1H3jZnUxl8pbr8RN7be+j5S3X4ib2299LaKtey0PAvQRW8fmesZfKW6/ETe23vo+Ut1+Im9tvfS2ij2Wh4F6CG8fmesZfKW6/ETe23vo+Ut1+Im9tvfS2ij2Wh4F6CG8fmesZfKW6/ETe23vo+Ut1+Im9tvfS2ij2Wh4F6CG8fmesZfKW6/ETe23vo+Ut1+Im9tvfS2ij2Wh4F6CG8fmesZfKW6/ETe23vo+Ut1+Im9tvfS2ij2Wh4F6CG8fmesZfKW6/ETe23vo+Ut1+Im9tvfS2pd5siaFI3ljZElGUYjRxgHI9RH61j2ah4F6CZ3j8zPf5S3X4ib2299HyluvxE3tt76W0Vn2Wh4F6CY3j8z1jL5S3X4ib2299HyluvxE3tt76W0Uey0PAvQQ3j8z1jL5S3X4ib2299HyluvxE3tt76W0Uey0PAvQQ3j8z1jL5S3X4ib2299HyluvxE3tt76W0Uey0PAvQQ3j8z1jL5S3X4ib2299HyluvxE3tt76W0Uey0PAvQQ3j8z1jL5S3X4ib2299dR7yXWR/qJeY+u3vpXXUXnD0j96i2y0LHsL0EyKj31PWb5iivtFcjm03mNb6fT7j8/8CktOt9Pp9x+f+BSWuubF8NT+VfsJq1b3jephRRRVqLhRRRRCFFFFEIUUVaJ9wJvi+O9jPSKwLOgGsYBIzz6w0OeWPRkiLOq2vxmQCdJV6eWe6EzxrJI0VvG/mPPII+PxVdWI8cYry3RsknvraOTVGlUMD2jnj0HGPXTnyru/wAZyhuSqgQdgXhB08OLi9eaWznGEHrJADDiMTLu6RepavInXdF6WM8a/OcJDA6ZHWHdXW9273wC6aDj4+FVPFjhzxDPLJ/eoGyZuCeJ/syI36MDV+8pkSJtq3aTzGEJbPcJGBz6hUWdlcA8jMgAqTE025MVnBHNtCZ42l1S3iQM+O9ixCjmMjszzzpXe2thNfQyX1vObhY9JI3QI8KgaBVUleAD7PYDz1qb5ai3w9M+b0K8PtPn/OP8VO8kC9FBfTyaRBADnkeFXY/oCPapONhTFW+f5lJ2GLBM5sLB55UijHE7nhUaDJPidPXXy8s3hkaORSrocMp7CPRVi3FmFqZr5lDC2QBFPbJIeBR6l4zTjys7NVpIb6HWK6QZI+0ACPWUx7Bp+9tUwcP3/wAi8HZvM/op7vdYx28kUCKA8UKCZtetIw4m7cdUEL6jSKmq2IXkSLG0KKKKlMQoooohCiiiiEK6i84ekfvXNdRecPSP3qLd0wGs32iiiuNzbJjW+n0+4/P/AAKS0630+n3H5/4FJa65sXw1P5V+wmr1veN6mFFFFWouFFFFEIAVdt0Nw1lniW9foulyUt/+SQAFssP+NMA6nBPZjnS283KuLe0hvVIZG6xMZyYtRwsSNOfd5pwDXW4+0Xba1vJIxZ3lwzMcklwy6n10ioxZCUPOMUWIxCK95rJYby4jQYVJXVR3AMcDXwxWhbsbZe0tbCdp44rfglSVHJJkxM+OjjUElwDz5DOtVze/d6W42xcxQrklw5J0VVKqxdm5BRnmaV7ev0+DwWqkO1q8wMqkFHDvkcB5kaA5OOdLYCqqr16TIOAky1b07rRPGNp7LcBAeNkGF6NlOcqDyIPNP0yNKi7a3tsdpxo14k0Nwgx0kIVlYc8EMwOM5IHZk61ROkOOHJ4c5xnTPLOOWfGuamtDS500PGYNTkI22leWwQR20b6OGaaUrxtgEBQqdVV1zzJJx3V773b2ybSkSSREQovCODi1Gc65Pif1pFRTQguDxkMRlhi3zkaFIbmKK6jj8zpeIMg7lkRg2OWhzyHcK52tvnLPALZEjt7ca9FECAx55ZmJZtdfTzzSCisbpb3tM4jGs22F+BJbIpB6VpZWOMOcBUA7cAZ59prQPJ3tCG62fJb3Wq2bicfkU8f6Ah1Pg+KyqvquRyJGRg47R3eio1KIdbD1mVexvPfaN808skr+dI5c+liT/wDqpGw9hyXcnBHgADLyNosa/aY93cOZOgqAuMjOcduP4q97CvEub21s7RSlqsgkfixxzFBxl5cflwF5D9s1GKLlMKLnOQ/KNu7Bs97eCHJcRcUrk+eSxAPDyHJtB2Y586p9aXvpu+LrajmedU42SOKKP5yVwAo0QHhQE8R4nIxzxS3yjbKsrFY7W3TMw68krMSwBGinGmvPGBgAd9Jo1clXUmTdMyeEo1FFFW4qFFFFEIV1F5w9I/eua6i84ekfvUW7pgNZvtFFFcbm2TGt9Pp9x+f+BSWnW+n0+4/P/ApLXXNi+Gp/Kv2E1et7xvUwoooq1Fwp1sbd4XcbCKVfhIOlu3V6RcD/AG3JwXznqaaV1uluo20ZWjSWOMqueudW8FUanvPdVrPktt4T/qNpxRkdgCAjH5pM59VIqVlXs3z9LyaoTnaJ9y98n2bI0Fwpa3YlZYmGqE6EhT/le0eNM9v7rps64t9oWx6SzMqP1SCU6wPCMnVSM4PqPeWm3hsmW34Jr0zTIOrcBeKQ4GisUUK4/Mc+IrL5L12jWMuxjQkqhOiluZA5AmlIN4cQy5+cmxwixz5Sw7379SXzuEUQwsRlF5yYGAZWHnEADA5D/NVimewt2571+CCMtjzmOip4sx0Ho5+FL5owrEAhgCRxDODjtGdcHnVhAq9lYtiTmZxRRRTJGFWLcTZMdzdYlHEqIX4TyY5UDPhrnHhSGC3aRuFFZ2+yoJP6DWrluBs2WC8xLG0fHE2AwwThkzoda8z9WqMmx1ShsbH1j9mUNVUEZXnn5R9jwwNE0SKhcMGVRgdXhwcDQcyKptXff/Z8txeBYxx8ESnh4lGOJn5BiM8uzuFVO92RNDrLFIg72RgPUSMGl/ozN7FTxtckcdfKS2oDfNYWEiUUUV68rQqRY7RkgYvE7RsQV4lODg8xnmKj02+S85tRdIvSQ6hmTUxkHBDrzHYc6jBGtRYgazIB4SzeTy/tbSK5vZXD3EYxHEefW04gTzLE4JHmgHPOoO7e6dxtiaSeVuCMsWlmPfzKoD2gepRjwBqNXq+2o77Cgjt8hI5GS5C8xklkLY+o2c55ZAFV3Uqbrqcr8hGKQRY8J5b8bWsBElpYxBhE2TcZ1J5Ng83zpljpoMDlVKp3u/us90DIzCG3TWS4fRV8F+03corz3iubVmRLONlSMcJkc9aY5zxsvJfADs7uQZTsvYGfORa57RiiiiinSEK6i84ekfvXNdRecPSP3qLd0wGs32iiiuNzbJjW+n0+4/P/AAKS0630+n3H5/4FJa65sXw1P5V+wmr1veN6mFFFTdjbRFvPHKY0lCNko4yGGoIP66HsOKsnTKLkSKUqQykgg5BBwQe8Eag1Zo9sQ344L75ubGFvEXn3CdB5w/rHWHbWgw7YtLhoDFs6CWCY4MvDGOhIHE6yr0fVKqC3PDDkaqW3d9NnyQzJBs+NJGBWOXgi0BOOPQZBxqO44qpvTUPdN/plHYQvGUu6sikrRBlkIbhBjPEHOcdU41z2VatgeTeWe9+DyNwiJVacrrwcQyIweRcjt5Drc8ay/I/sDp70yuOrbqGGftNop9Q4m9Qq1bD3jcy3UVnCZbmS5laSR+rFEAxRC7c2wqjCjnr41itWYEqvAawRAczPvlD21DsuyFnagI8q4Cr9RDozk8+JtQCdTqeysXqy7/Wyx3RUzNcT855TgDjOOoijkFGnPtxpjFJdm7OM7EZCqo4nkbzY1HNjj0gADUkgDU0zZ1CJfnI1CWa087GweZuGNeI4yeQCgc2ZjoqjtJIAqefg9v8A/EyDtyywr6MYeT05QfmFSdrkfB1+Ck/BcgPphzJ/5+CeepTHUxoOsGr7udu38Mn64PRIAz/1Z5KD44OvcDUa+0JRpNWqGyjr/sEQswVdTJOy7S+vlxG3RQ/04ij9AWMDiPqPiabbu7A+A7SSMvxl4GYnhx28uZ+zT3aO8QsYPnhH0mojijJwVBIXn5oxjJ/SqluhtaS42mrytxMUceCjhJwB2CtVbadr22hXqEBaQVreeXPj65Ceju6VJ0W5LXH0k/enZC3e1Eid+AGAHi05guQNa7i3FuLVg0Fw7JnrIjGJmHaBniQn8wxSjyln/Wj/ANJf3evbcbeGaORI3LPA7CPJyQjMDw4PZnHm+kjlTqa7YmwU6+zuLBRdSBnzz1vIE0jXZKg1OoP7T6tl8OuGj+BmPB4ekDKjqwXPXJVYXY4LcPCrHsbSq9e7HKL0kbCWHOOkX6pPJZFOqN6dD2Fq2BFEd9bvgFZ8wSqQCGHCzoSDoSrKQPBjWfb62Z2dtKQWylEYAqmMqwcDiThIwyFsjhORpjsr1v0zb/a6YcC1xp5jI/1EbRR3TEGVCrz5Kt7hZ3BhlOIZyBk8kfkD4A+af7e6ke3thhAZIwFKgdPACWNuzcgT2odB2lCeBjnBKe1KB16QEpkcQU4OO3BPbjlXqMFqoRKwJRrzTfKh5PEiVru2XhUayxgaD+tR2eI5dumtUqZbnZU4MchQugZHXzZUbUHDDBHgRoa1KDaUthbAT5vdnumFuEHXRGGMSp9ZMHHEDkdvYKSbe2SLrYFvMurWy9Vu0orGMj9Arf21SpVWACvmL2j3QHMayqvDtDaiiSaT5hP+SVlihTsOMAAns6oJqx7k7obPYSyyu1ytuMu5UpDnBJCg9d8AZOcDUaHNZs0jkBCWIByE1wCcahe86enStU2xsSa22XBs+3jZ57jrz8I80aFuJuQGeFMkjRDTa11AUG1+WWXGQTPO15lt7KryOyLwIzEqv2QSSF9Q09VeNOdrbCjto+tcxyT5GYosuFHbxSjq8Q06oz20mq2pBGUURbWFdRecPSP3rmuovOHpH70N3TMDWb7RRRXG5tkxrfT6fcfn/gUlp1vp9PuPz/wKS11zYvhqfyr9hNXre8b1MKl3GyJY4o5njKxy54HOMNjIOO3sqGeVWjyiQPHeBDno0ijWHu6MIvm/3cWfHNPLdoCQAyJkfdzac9kek6KR7eZSkilWCSocqQGAxxDXBB0OfGvXZuwYLraaW9uztbu4OWGGCheNlPiMFc99P/J5v7dLLb2arGYc8PmkMq6szcQbGQMnUUs8mlyvxvEeQcyAf3I5FV2LDGbWNv8AIwAZCaluVahLjaOAB/qQoA7FWOMqMdw4jSfeneKLY9s0FqOK4clnbGeBpCSZZD9o68KnuHYNYm0J7xNsXNtZkILoRyPIVz0QVArSL2Z7Nc5OOXOkflUeK2WGyhySD00zk5Z3IIVpG5liCx17CuMCqaU8VQXzvY2+nGPZrKbTPyWdu1mY+ksSf1JJ/eme15BCotUI6pzMw+vIMjGe1I8lR3njbtGPmwfm+kuPuFyn/queGP2etJ/06ibMsTPKseeEMesx+qoBZnPoUE+qvUOvkJUjLYj/AAZDcSao4aNITyn+1xj7pTgk8ywUDBBKtbXbN2yM1oFYTSHJADPFphY2yAiqEXqtwhcA6jBAre1L7p5copCABIk58KDRV8W7T3szHtpob02R6CJVdz1bjI4hITobcY14Fzg8OpfJB6q1XrUEqizqD5HT8/eTVipuDaeFzNDGxaRjeTHzjxMIgfzDDyeoqvcWFT91Nslr2HjEUaLxnCIkYHUbUkDJ9LE14S7oSSTiOBHXiUMySgq0GfqyEjX+lgOsNcA5As9h5M4EGZ5Gkxzx1FH8/wCRXl/qW3bHRomjUbNgRYC5FxbTQf8AJYoUarsGQaHjpEW9m8pN2zW0gKlFU9UMGILHk6kEdbu7ad7o7Nnkw8sMcMYdZDwpwNKyBuDKA8IVS5OQq5OOdNILywtjiLoyw+6UyP3c1DH9TTKOO9ukJt4egXBxJcDDH8sI19bkDwNeIdq2irs42bZaRVbWxPkbfnr5S4KaK5qVGudbL+fxIG2NvxQXloJOIrHJxvwKW4SUdYwQNckknA1wugNXbbWxo76LKMFkUMIpgAWiY6EjPIjkRoQR2EAjK7e4n2JKk1ysjy3J4nBYYCqeWhKmbOD3INBknK+R20+ypzNYOJLaeMS8EmoHExTDAEYdXyMj0GvZ2T9P9norTQ5jjwJ4/nEStUr42LMNeHKVy7s59mXRSVRxLkFTkrKjaEeKMMjv9BGkXa9isbgxkmKReOMnnwkkcLf1KQUPiueRFT95L971Uu3OXb5qUdisoypUdismuB9ZHqPZnprWWI+dD88no0WVf04H/wCm3fXuKTYMdeMpHkJbfJlv38GzbXGtu2SGIyIs6Hi/8sk69gJ8TWmTbGig2fPDHjojHKVHYocM2Ae4EnHhisJ3Q2uLS8ilcAx54ZARkFHBVsjtABzjwrQ9/YrnZts62r8VlOCnAet0BbsjbOQjDIAOQM6cxVHaKV6gAyv+dZYpv2c4h3o2b8Fh2XfIoLGKLjBGjMioyEjxUEH8orwv7na+1/8AjlMTahFUxx47NWIDekk1ZfK2gh2dZw9qsox+SMqf3FI5d6LyPZVq1tIyxpxwylVUlWVspliCVBQjHLl6KmhLIGAF7kZyLAAkT7s7yMXb4M0kUK+kuf0XC/8AdVEu7YxSOjc0YqfSpIP7UzsVu9ozoqvLM5YaszMF184kkhQOefCpnlHhVNp3IXkWBP5iqlv8k1YQsHwsbxbAWuBK3XUXnD0j965rqLzh6R+9ObumLGs32iiiuNzbJjW+n0+4/P8AwKS0630+n3H5/wCBSWuubF8NT+VfsJq9b3jephWgbB3/ALaS3S22nB0yxDEcoAJA5AHUMCBpxKdQBkdtU/d7ZwubqCFiQskiqSOeCdceOKvsuzdk7Rb4LZDoJ1PUkIbhcKetnLEt1QSM4OnprNcrkGB9RwmaYOoi7bW91jBFJHsu3KPKpR5mByFPNU4mLa8uwensN2tkhdnLfoPnLO742x9aMCLiX1c/Rxd9G8lxs6ztZLO0+fnfhElxoccLKxAbljq44V07ySKsnkYkWWzuYH1HSdYd6yIF/wDtNIY4aWIA68dTJgXaxlo2/tKKxEl7jjkmSOKJRzkI4yqjHeXycdg9FYtvrsueC4BumDTzIJXx9UsWHB6go5aDkOWa0PcexkuLsLcarstTBHn6zlmAk9IjVR7JqgeUPbAutoTOpyikRqe8Jpn0FuI+usbMuF8PU/aZqm63kGfqWUS9sszufRGFRf8ALS182aeC2uZO1gkK/wDUJZv+yIr6HNTbpYPg9p0rTA9E5HRojDWabtaRTn1V6GO0FkOvccJuDr0cWciNezpcYwx1z31axZfX94m0X7v9RpJ/w8ZdfzkhI/0Zg/8AZWm+R7dVFh+GSDMkhIjyPNUHBYZ7WIOvcPE0i3N3Hjv7acRSTIjPH15I0GeDpCVULIc6sufQPHFwub47MXhdnWGziiChOE9OrsquzISMOGUrzwBJnUkVU2ipiui6/n7x1NbWYyNsVuPppG8+S4lLf2uyKPUqqKre0FhuVtOmkd57mY5QHqwopdTGFOQHzw5YgsSDyFTbfeu3NxI1uXkhlJlePgbjhYjrtw/XjOOIlc8JJ7DmoO2Wt3u7KeAxsXmw7IRr5uOIDt9OtaqlKps22VWdD2gSrcrAm3l/XKX2ZalFQDpa4+ojrc6eKx2o9pHGeGeJCG4icFBITnOpyD2csDTu00Vi+0Y5PjmOWNDJ0CJIyAgEgEghSSBnrciRWrbE2/FdqWiJBU4eNgVdD3Mp1Hp5HsJr0aD7yhTYtdsILZ5/X1iiMLsALC5tPba9tA8ZNykbRoC56RVYLgHLdYHkM61hW2buCaO7S18yOUSx9UqBGzKsiKCxPDx9C+o7DovKt023YrcW8sTNwLIjKW+zkEZ1rDLTZ9rDNcRCaV8QShmVIipCpxEq3Sa4KjHZkeuvU2S2ZzyiK3CJdinjS4i+1EXH5ofnM+wJR/dXzdmQC7iB8126Nvyygxn/AAxpnu5HafCUCvcZIcaxxAYMbg5IlPYTUKyFoJIyJLnIZSPmoueRj/mr0SdRK1tIpEJ4+FtDxcJ8NcGtq2Gr8EmyL7BcIegk7JYx5uP6kIGncPDJyDby4urgDsmk/wDnath2zP8ADtlwX0P+/bATKR2FNJUPgcNp24FV9pzC+f8Aw8Iylxnrt7Zo2htMI4BhsoS7A8jJLnhU+gKG9XjWU7pb6TbNYmPhdHA4435Njt8D4/qDWs7v3BTZlzeyaPcCW4PgMERqD3BVXHprMtw9svadO62nwpQi8Q7IwC3WPVY4P8Uuj3WUi4Fh/P8A2SfUGO77y1ylCtvBFCT9bPFjxC4UZ9OfRWezXBkZnZizMSWYnJJOpJPfWif+MCjls+Af3f8A86rW+O+HxiYj0KQ9GGGFOc8WD3Du/wA1YoqVNglvreLc3/8AV5Xa6i84ekfvXNdRecPSP3qw3dMUNZvtFFFcbm2TGt9Pp9x+f+BSWnW+n0+4/P8AwKS11zYvhqfyr9hNXre8b1MmbF2j8GuIpscXRSK/DnGeEg4zg4zV7HlhVT83s+BT38Q7fRGKzcmtRi23abCijjWAT3jRq8jnA4CwyF4iCQNdFUctTzrNdVNrrczNMkcbCJ9veVJ7q3ktzbRRiQAEqTkYIPLHhUvcK4Oznt7kn/TXamGRuyORWYDi7hoCD3M3dX1t8ItssLa5tkjkk6sM6E5Rz5obIyVJwDr28u0T/JNPHcQXOz7hQwJ4wh7QcK2O4qwU5Ha2aQ9lpkYbcxrlJjNr39JYd+dqjZltcvGcS3cnUxzB6NFZvUFJ9LCsp3v3d+BPAuMGS3jcjuYghh+o/wA1Y95tgXCX1lbXDmWASLHDIebIXXKsftgYX0AV7eW3W8hAHmwZPgONtfRpRQ7BUA3vf+oVMwTylM2h1rS1b7PSxn1OJP2l/wAVp+7XknjeyRbp34nYS8KELwErjhyQc6Yzy1H65jY/O2s8XbGROvoHUkHssjeiM1YdyfKHcwXEaTTM8DHgKuQQuRhSGIJUA4z2YzpTay1CtkOn+yKFQe1Ns2PseK0iWGFeFFzgZJ5nJJJ1JJqqeU6w6SOI4HC/HAzn6plCmMn+npUjyezNWfYm3I7uPjTQqSrofOjcaFGHYQf15ivLejYC31rJA5K8QyGHYw1U+IzjIryUYrUu0tsLrYT857KSZbhBEp6ZHBCnsZTkhs8gMHOdAAc6VYBsuFLqCW0IeMTKJCHB6NmkACBSA3RjQLJqGz2HSpG201ktlYJeDCTuw4PhWAOqjMcDsJzw9Lo3PCmFu3ucZQ007mCOJiCeTZXnqfNwdM99X9rr00os9Q2BFud7+XHylVEYsFUXlt2gDFc3Vysqo8MUSiNgCJuLjPRj6wclRjGdTqMU5ZzFeWssY+ckYwspOONSjuAxAPmsoOcHGtI93IIJHYbNtundMcU8jBQuc6l3y+uD5q9lXjYW6zJKLi5dZJgCEVARHEDz4c6sxGhc9mgArV6WzvvaT4SoQWJOTNlYDCCbDjnPRLgqwve5vloM+f8AEzvyoXE8ZdLiUOZinAi5CoiAs2Fz2yFRxHU9GeXIU3ZA4IbmQ9kQiH5pWAx7CyH1VpHlh3X4+jniDPKch1ySSgAxwJ3KSchR9ck9prONsEQolspBMZLSkagykYKg9oRRwZ+0ZOwitu2chqYA+s82oCGN583dPDI8n3UMr+soyL/3uv6147BtukuoE+1Kg9XEMn9M1746G018+5YY8Iozz9DSf/RNGwvmxNP91GQp/rlBjX1gF3/6dPOhP0/PrF8hIc7G4nYjnLISPS7HH71qu7Uosr672W3+1MCYc97RjT+5f8p41l+xNLiFsdVZo8nsHXHuP6VpHlUtJF2lZSW68U7AcIHayPlc+HWOfAUivmRTOhB6xlPIYo234LGG32Ta6yyqit/REmOs3cCV/RT3islTaElpcP8ABJXQq7KpUnLAEgZHI554II1rZJ7YbJsri7ncSXkq9eU9rtokadyKcady57ABne6W9UuzLZ3S1LmV8rO4bgAUcJGQNTnORxClbOewcIv+54ydQZi+UtO0dyvh1wyPaNCeFP8AVxcKqzFELccTEBusSMpg6Vnu9W60mzpuilZGJHErKeYyRqDqDpyqXtbyjX1zninZFP1YuoP1XrH1k1XGYk5JJJ5k9tWKKVF7xy5RTsp0nyuovOHpH71zXUXnD0j96e3dMWNZvtFFFcbm2TGt9Pp9x+f+BSWnW+n0+4/P/ApLXXNi+Gp/Kv2E1et7xvUwq/LuqdtKlxbTRiYRok8MhIIZFCB1IB6rBQeXPOvYKDXcMzIeJWKsORUkEesa051JzU2MipA1mobJ3Aj2SReX8yHoeskSZ6zjzRlsFjnkAOepOBVC2JeT/DFkttJyzOoH1j1mKAduRkcPby54pbcXLyHLuznvZix/UmvtpdNFIkiHDowZT3EHIqC02FyxuT0mSwytlNs2Tvbb7YiWJ8RXUbLIqN9uM5DITzGmCOeCfTSfbTCfeOKNxxJ0XRsp7VaKViD7VS9p7oQ7ZgS+s2ENww4jg4Bccw2NVcH6415HXQ1Utm3txFtu3e9UpLxIjk/W6nRB88iDocjTnVGmq9oryOXEGWGJyv5ZxPtawbZW0GTHEI20B/5I2HI/mQlT45pbtfZ4hkwpLRuA8bH6yNyJ8RqrDsZWFaX5a9kgvazZ4eImJmxnAyGU47cZeqbfbIe1Y2N7hNeKGbmqk6ZzjJhfADdqkA40YG3Sq4lDceMS6WJE+WU01zwyW0jJdIAsnC/AZFGAJs5A6owHz2AP2tixDytzRFIuMTKq8LzhRxM324wcAqv9QBfU9XIxVr+7axYwQFkdSOkm5NIRggJ3QjQj7ejHTAHi0cV3qhSCc80OFikPejHSNj9hsL3FdFoNNWzYZcIBiNNZ77z9Pcu107LOhwOljGFUAYCunOM+Dc9cE869tl7xL8DNpIpOZFKHsIMisyt/n05pMRPZy/8AJBIPzKcfyp/Q17vtxpMCSOFmJHznRKrjUHPFHwgn8wNQ2jZ1rIFYXAIItlmNJhXKkkcdZpuy95Ydm31xG0TCJkiJaNRwxAcQLMox1euMkZxjlWmxyBgCCCCMgjUEHtB7qwTfTaz2+0GaIgNwJrqcjBypGeEqe0Edg5VbvJ55Q7aOBop5BFwuTErBiAhAPAGAOcMWCjnjhrxtmo1G2am9r9lc9Tpx/P7uNUAqMvmY68q20vg1okqYEwlAifAJQkNxFc9vBxDPjWUQbJjuw1yvzUcetyijzPGHsw+CAp8w5z1dRZPKJtxb2ROlJgtoslFI+enJx1hEfMXAwGfAwSdc8NUuXeBw6GH5lIiTGi6gZ0JbPnsw0YtzGmAuAPY2emQmWv5+eUrVGBaRtpXxnkL4CjRVQckVRhUXwAwO88+ZqZtj5lEth5yHjm/9QjHB/wBNer+ZpKYSiO3KTohW4lUGK3xkRMTpKOZKnQxoRnJychVLytj7myR7StILjBeQiV058KjibhY9rEIc+nmaeXUC/AReEyTvZu78X7MtARiWSQyyfm4Oqv8AaDj08XfWn7Uvra3cX1y4XEQSIHU9brNwLzLHqjTkFPYTVP8ALndAi1iHnEu5HsqP1Of0r7sPyfz7RkW52kWSNVAjt8kHhAGAfsL3jzic5xVFrPTV3NtfX6SwMmIUcpVd/N6p9ohZShjtQ5WJSdXYDrMe8gYBxovFjUk01/8AEKTZnR2sAhmhjhQN28TsONyHU4xlscjypJ5RNvJc3XBAAILdeijC4C6ecwA0wToPBRVWq4lJWQAjLl+cYguQxsZpK70bHvfpVmbdzzeMaekmLB/VTWfbQEYlk6HPR8bcGTk8OTgnQa4xUeimJSCHImRZy2sK6i84ekfvXNdRecPSP3qbd0yI1m+0UUVxubZMa30+n3H5/wCBSWnW+n0+4/P/AAKS11zYvhqfyr9hNXre8b1MKKKKtRctfk+3JG05ZA7lI4gC3DjiJbOAM6DkddeX6fPKBuUNmSoEcvHKCVLY4gVIBBxoeY105+FK9296J9nymSAjLDDKwyrDnqNOXYQQaN5N559oSiScgkDCqowqjngDX9SSaRhqb29+zGXXBbjJ25m/EuzZDwjjic9eInGf6lPY3j29vZjTpt4NmbZiEckgjk5px4SSNu9GPVJ8ASDjUVhtW/c7d+02iOgeRre5HmMMMso/K31x3AjI1xzpdeknfzB5iSpu3dl48qdtI+yl6XDSQyJxOOTZDJxju4uIHHYcjXmZ23dhrtjZULpgzCJXjb+rhHEhPcSCPSAeyq/L5N9pQwSQRXEU0EgwY3LLjUEMoIIUggHQ476l7jS3uyswXlvJ8HJysqYkERPPPASeA8/A5PacU8ggwMCQbj/I7U9oZGZpBtBWUQ3SsVTRHA+ch183BIDJnPzbEY14SuufK92K8a9IpEsP3seSo8HHnI3g4Hhmrn5WN1BHIL2DDQzHrldQrn62nY/f9rPeKoVneyQtxxOyNyypIOO445jwOlehTbGuJekrMLGxkm025NGvAGDR/dyKrp6lcED0rg19n2nE6n/TRq+NHjaVcHv4C7L6sCvX45ST/ft43P248wt/2DoyfSlfCLNu25j8MRSf54o/2qRA4jpMfWOd8r6IXrl4RL1I8Zd1A6ueSEE8x20m+UUi/wCyscHjEmG/9xy0g9TCgtbOeKWW4ZuWkcY0Gi9Yyn6oHZp486+/DrZP9u3Zz3zykj2Ign+WNI2aiKNFKWtgB09ZN3xMW0vIdrZy3DkIrSOdW7fSzMdAP6mOKnqYrTUFJ5xy+tFEe/XSVh7A/rqLe7allXgLBY+YiRQiengUAE+JyfGvfdjd6S/uEhj7dWb7Cjmx/jvJAqw2l2yEgNbCX3yS7sGeRr+4y+GPRltSz/WkOeeOQ8c9wqbsiYXG8dxINVgjZfZCRnHrZqf7a2q1pbi02bC0sqrwLwLlYezidz1ePt4Sc51PjS93twNqxCXgaO3abAeRpMvgEnAKBsZJyTz0GorzcWPE7EC+Q9JZthsAPWXK7W0trlr2/ljE5wI0Y5MKDkEQZJc6ksBzYgaammb7+Vk3CNBZhkRtGlbRmHco+qD3nX0V82t5OrfZ8Rnv7lpWPmxR9Uyt3cTFmPicDArOZHySQAoJ5DOB4DJJ/U0+hRRjive3SQqOwy0jPdfYJvrqO3DcHHnLc8BQSSB2nA0FWvf7yZJs+ATwyu6hgrq/DnXkwKgdumMdtUjZm0pLaVJYm4XQ5U/45doIyCPGnW8+/t1tBFSYoEU54UUgE95ySTzPhrVh1qGoCpy4xQK4TfWVyiiinyEK6i84ekfvXNdRecPSP3qLd0wGs32iiiuNzbJjW+n0+4/P/ApLTrfT6fcfn/gUlrrmxfDU/lX7CavW943qYUUUVai4UUVL2RPEk0bTxmWIMC6A44h3Z/jt5ZHOsHIQlx3D3NQob6+wlrF1lDf8hHaR2pnQD6x05c/PaMUO1nnns42guIsyGLP+8gP+4uPNlGhKjQ5GDnJqX5Rb25vTF8HRnssAw9CrMCcYPGFHVddV4CNBy5mmm4u73xTDLf3vzbcHCkZ87BwcEfbYgAL2a58KBY23hPa4D9v5lgDPCNOJivdPfnaknUhMdyV+pKU48d4yyMw8et41a4t5NtNp8XRA95cAf5kqibu7j/CLSW8mmFqAw6F20XOcEk8wuSFBHIgnsr3n3x2tsxhHNJxAjKGQLIrjvSQasOXb21h6auxCBb/WZViB2ry9SWu17mNo5IrCJHGGVukfOe8KSM+ukNt5DPvLr1JH/LP/ABSGbyx37DAMK+Ij/wDyYikO1N87y5yJbiQg/VB4V9lMA+uspRrDQgTDOh1uZb9reT/ZlrkTbQZWH1QEZvYUFqrabtW078Fpdl3PJZIJV9fEgcAeJAA7cV47F3UaSJrm4JgtU5yEayH7ESnzmJ0zyHqqHtDbXGpihXoYPuwcl/6pX5u3p6o7AKeobQMSfpaQJHKMDueIlElzcxxxk44og8+o7OKMdGD4FwfCmuyN2dkzYB2jIrHseMRj9XBH+aqFhtGSBuKNuHIww0KsPsup6rL4EEU+t9gJtCNns14J0GZLXOjD7cBOuO+MkkdhOgrLhhq1vMWmFtwEubeRCJ14ortsHkSisD61YVO2FuZtDZqstq1nKGOWMiyK7dwyCRgdg8TWS2O1ri0Y9FLJCwOoVmXXuK8vURVktfK3tBBgyJJ+eNc/qvDSHpViLYgR5yaunK0v8m2ttR6fALdgOXA4x+hkz/ilO2d8tsRRl5IILZPtsVz6AGkOT4BSarN15X9oOMBoo/FYxn/vLUs2MPjO64Ly4kMkiMInY5HSY6qnPJSexca4FRWhh7TqP+mSNS+SkyRBCbv/AFu1J5OhzwrjBeYjmkK+aFHa2ijlz5WTZm7uydqxtHadJb3CjIDsST4kFmDDv4SCK9NhbRj2lCdmbQAjuIsrDJgAgrpjGg4hjBHJh41U7HYF1ZbUhhCkTLIpUjOGXOrA/YK5z3DINTuWuL4SNOVv3kdLZXERbS2c9vK8Uo4XjYqw93eDzB7iKjVZfKNtSO52jM8RBQYQMOTcChSR4ZBGe4VWqtoSVBMSwscoUUUVOYhXUXnD0j965rqLzh6R+9RbumA1m+0UUVxubZMa30+n3H5/4FJadb6fT7j8/wDApLXXNi+Gp/Kv2E1et7xvUwoooq1FwoooohGexN5rmyJNvK0eeY0Kn0qwIz44zTvZS3e3btI5pXdV6znQLGvaQqgKGPIaZye4GqjUrZu1JbaQSQyNG47VP+CORHgdKW6XuVAvzkg3A6TRd89vWVyfgAka3ittI5V60ZZRjhdAOLA5BgTrn15m8zMFBYkKMKCT1RnOADyGSTime3tsx3XA4gSKbXpWQkLIdMMI+SnnnHOomydmtczxwp50jhR4Z5n1DJ9VQpIKa5zLtiMezbmrHstL55Sru+Ej4QQ4JwMHIIOAzdugFVetA8rm0lEsNlFpHaxjT+ogYHqQL7RqrbtbJWeQtNpbwr0kzf0jkg/qc4UDxPdRSc4MbfnKDKMWERfNdyMoV3cqOSszEDTTAJwNO6vCtE8rkKyLZXMa8KSw4AHYBwso07g5HqrOwM1Ok+NcUw62NoV3DOyHiRmVh2qSD+o1rR96tlDZTRKtjDPa8K8czoWZ2OeLMmcxnljGmvbyFM3TshPfW6EdUyqSOzhU8berCmorVDKW4TJWxtFc0rMxLksx5liST6Sdac7R3Qlgs4btmRo5iAApJK5BI4tMDkRjsIq1+UfZkd5BHtS1GUcBZh2gjqhj4g9Q/wBtd7hN8P2bd7PY9dB0kWfE5GPAOB/7lLNbsBxzzksHasfpIfkya3uFnsZ0QPOp4JcDi014c+BAcDwPhVN2ns6S0neJ+rJE2Mjw1DA9x0IPiK8bWd4pA6Eq8ZDAjmpBGD+ulXra2+ez79EkvLWX4Si4JiYKr47CxOeH1EjOhNSIZHuBcH7zAsy2OoinfCXpo7S+HVlnVhJjTMkLBekGORIwdO0V67Z8plxc2yQnCuFKyTDzpAcaZ+qDgcQHnEdg0pHt3bhumXCLFFGvBFEmcRrnPM6lidSx1JpZUlpAgYhppMFzc2hRRRTpCFFFFEIV1F5w9I/eua6i84ekfvUW7pgNZvtFFFcbm2TGt9Pp9x+f+BSWnW+n0+4/P/ApLXXNi+Gp/Kv2E1et7xvUwoooq1FwoooohCiiiiEKmbI2vLaSrNC3C65wSAeYwdGBHLSodFYIBFjDSPds7wRXau8lvw3TEHpY3YK3LJeNs647VI1phLvMtnbxW9mY5Aw47h3iDCRzyThlXzUA0785qpUVDdLkOEliM0/eC5+H7Aim4Y1eCTVIxwhQGaPRc6DDKcVmFANFYp092CIM2LOatuZt6/guVsLuJpIscJLqT0acJOePHC0eNOt6M9lV/d4RRXd/cxKHhto5TGDnhPGxRBka4KlvVVXl27cNH0bTzNH9gyOV9GCcY8KhBjjGdD2UsUNeF+UlvNJom5nlAj4ntrqK3htJUYERxlVBx9bUk5A4c888NV3ZO3F2XftLbN08S8SqesvSKw0ByuQQeHOnNdKrlFTFFQTyOomMZy8o92tvlNOsiARwxyHieOJFUOSc5dtWY511NIqKKYqhRYSJJOsKKKKlMQoooohCiiiiEK6i84ekfvXNdRecPSP3qLd0wGs32iiiuNzbJjW+n0+4/P8AwKS1Yd8bCRr64KxuQX0IViDoO0Ck/wAWS/dSew3urrGx1UGz07sO6vHyE1msp3jZcTI1FSfiyX7qT2G91HxZL91J7De6rW+p+IdYr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XUXnD0j969/iyX7qT2G91dR7Nl4h81JzH1G91RatTse0OsyFa+k3SijNFcfm1SaKKKKsSMKKKKIQoooohCiiiiEKKKKIQoooohCiiiiEKKKKIQoooohCiiiiEKKKKIQoooohCiiiiEKKKKwdITxooorMz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8426" name="AutoShape 10" descr="data:image/jpeg;base64,/9j/4AAQSkZJRgABAQAAAQABAAD/2wCEAAkGBhQQERUUEhQWFRUVGB8aGRYYGRgdIBggHR4YHSAaGxoZHCYeIBwmIBwaIS8gIygpLCwsGB4yNjIqNSorLCkBCQoKDgwOGg8PGiwkHyU1LDIpLiouLCwqNS8yNC4sLDQsKiwsKSwtKSwsLCwvLCwsLCwsLCwtLCwsLCwsLCwsKf/AABEIAOEA4QMBIgACEQEDEQH/xAAcAAACAwEBAQEAAAAAAAAAAAAABQQGBwIDAQj/xABJEAACAQMBBAUGDQMDAgQHAAABAgMABBEhBQYSMRMiQVFhBzJxgZLRFBUWIzRCUlNUcpGxwWKCoSQzQ4OiF2Nzk2Sys8LS4eP/xAAbAQACAgMBAAAAAAAAAAAAAAAAAwIEAQYHBf/EADMRAAIBAgMFBQcFAQEAAAAAAAECAAMREiExBBNBUZEiMlJhcRQzNHKBsfAFwdHh8aFC/9oADAMBAAIRAxEAPwBVvbt64jvZ1SeRVD4ChyANByGaUfKW6/ETe23vqRvp9PuPz/wKS16mx7NROz0yUHdHAcpTq1H3jZnUxl8pbr8RN7be+j5S3X4ib2299LaKtey0PAvQRW8fmesZfKW6/ETe23vo+Ut1+Im9tvfS2ij2Wh4F6CG8fmesZfKW6/ETe23vo+Ut1+Im9tvfS2ij2Wh4F6CG8fmesZfKW6/ETe23vo+Ut1+Im9tvfS2ij2Wh4F6CG8fmesZfKW6/ETe23vo+Ut1+Im9tvfS2ij2Wh4F6CG8fmesZfKW6/ETe23vo+Ut1+Im9tvfS2ij2Wh4F6CG8fmesZfKW6/ETe23vo+Ut1+Im9tvfS2pd5siaFI3ljZElGUYjRxgHI9RH61j2ah4F6CZ3j8zPf5S3X4ib2299HyluvxE3tt76W0Vn2Wh4F6CY3j8z1jL5S3X4ib2299HyluvxE3tt76W0Uey0PAvQQ3j8z1jL5S3X4ib2299HyluvxE3tt76W0Uey0PAvQQ3j8z1jL5S3X4ib2299HyluvxE3tt76W0Uey0PAvQQ3j8z1jL5S3X4ib2299HyluvxE3tt76W0Uey0PAvQQ3j8z1jL5S3X4ib2299dR7yXWR/qJeY+u3vpXXUXnD0j96i2y0LHsL0EyKj31PWb5iivtFcjm03mNb6fT7j8/8CktOt9Pp9x+f+BSWuubF8NT+VfsJq1b3jephRRRVqLhRRRRCFFFFEIUUVaJ9wJvi+O9jPSKwLOgGsYBIzz6w0OeWPRkiLOq2vxmQCdJV6eWe6EzxrJI0VvG/mPPII+PxVdWI8cYry3RsknvraOTVGlUMD2jnj0HGPXTnyru/wAZyhuSqgQdgXhB08OLi9eaWznGEHrJADDiMTLu6RepavInXdF6WM8a/OcJDA6ZHWHdXW9273wC6aDj4+FVPFjhzxDPLJ/eoGyZuCeJ/syI36MDV+8pkSJtq3aTzGEJbPcJGBz6hUWdlcA8jMgAqTE025MVnBHNtCZ42l1S3iQM+O9ixCjmMjszzzpXe2thNfQyX1vObhY9JI3QI8KgaBVUleAD7PYDz1qb5ai3w9M+b0K8PtPn/OP8VO8kC9FBfTyaRBADnkeFXY/oCPapONhTFW+f5lJ2GLBM5sLB55UijHE7nhUaDJPidPXXy8s3hkaORSrocMp7CPRVi3FmFqZr5lDC2QBFPbJIeBR6l4zTjys7NVpIb6HWK6QZI+0ACPWUx7Bp+9tUwcP3/wAi8HZvM/op7vdYx28kUCKA8UKCZtetIw4m7cdUEL6jSKmq2IXkSLG0KKKKlMQoooohCiiiiEK6i84ekfvXNdRecPSP3qLd0wGs32iiiuNzbJjW+n0+4/P/AAKS0630+n3H5/4FJa65sXw1P5V+wmr1veN6mFFFFWouFFFFEIAVdt0Nw1lniW9foulyUt/+SQAFssP+NMA6nBPZjnS283KuLe0hvVIZG6xMZyYtRwsSNOfd5pwDXW4+0Xba1vJIxZ3lwzMcklwy6n10ioxZCUPOMUWIxCK95rJYby4jQYVJXVR3AMcDXwxWhbsbZe0tbCdp44rfglSVHJJkxM+OjjUElwDz5DOtVze/d6W42xcxQrklw5J0VVKqxdm5BRnmaV7ev0+DwWqkO1q8wMqkFHDvkcB5kaA5OOdLYCqqr16TIOAky1b07rRPGNp7LcBAeNkGF6NlOcqDyIPNP0yNKi7a3tsdpxo14k0Nwgx0kIVlYc8EMwOM5IHZk61ROkOOHJ4c5xnTPLOOWfGuamtDS500PGYNTkI22leWwQR20b6OGaaUrxtgEBQqdVV1zzJJx3V773b2ybSkSSREQovCODi1Gc65Pif1pFRTQguDxkMRlhi3zkaFIbmKK6jj8zpeIMg7lkRg2OWhzyHcK52tvnLPALZEjt7ca9FECAx55ZmJZtdfTzzSCisbpb3tM4jGs22F+BJbIpB6VpZWOMOcBUA7cAZ59prQPJ3tCG62fJb3Wq2bicfkU8f6Ah1Pg+KyqvquRyJGRg47R3eio1KIdbD1mVexvPfaN808skr+dI5c+liT/wDqpGw9hyXcnBHgADLyNosa/aY93cOZOgqAuMjOcduP4q97CvEub21s7RSlqsgkfixxzFBxl5cflwF5D9s1GKLlMKLnOQ/KNu7Bs97eCHJcRcUrk+eSxAPDyHJtB2Y586p9aXvpu+LrajmedU42SOKKP5yVwAo0QHhQE8R4nIxzxS3yjbKsrFY7W3TMw68krMSwBGinGmvPGBgAd9Jo1clXUmTdMyeEo1FFFW4qFFFFEIV1F5w9I/eua6i84ekfvUW7pgNZvtFFFcbm2TGt9Pp9x+f+BSWnW+n0+4/P/ApLXXNi+Gp/Kv2E1et7xvUwoooq1Fwp1sbd4XcbCKVfhIOlu3V6RcD/AG3JwXznqaaV1uluo20ZWjSWOMqueudW8FUanvPdVrPktt4T/qNpxRkdgCAjH5pM59VIqVlXs3z9LyaoTnaJ9y98n2bI0Fwpa3YlZYmGqE6EhT/le0eNM9v7rps64t9oWx6SzMqP1SCU6wPCMnVSM4PqPeWm3hsmW34Jr0zTIOrcBeKQ4GisUUK4/Mc+IrL5L12jWMuxjQkqhOiluZA5AmlIN4cQy5+cmxwixz5Sw7379SXzuEUQwsRlF5yYGAZWHnEADA5D/NVimewt2571+CCMtjzmOip4sx0Ho5+FL5owrEAhgCRxDODjtGdcHnVhAq9lYtiTmZxRRRTJGFWLcTZMdzdYlHEqIX4TyY5UDPhrnHhSGC3aRuFFZ2+yoJP6DWrluBs2WC8xLG0fHE2AwwThkzoda8z9WqMmx1ShsbH1j9mUNVUEZXnn5R9jwwNE0SKhcMGVRgdXhwcDQcyKptXff/Z8txeBYxx8ESnh4lGOJn5BiM8uzuFVO92RNDrLFIg72RgPUSMGl/ozN7FTxtckcdfKS2oDfNYWEiUUUV68rQqRY7RkgYvE7RsQV4lODg8xnmKj02+S85tRdIvSQ6hmTUxkHBDrzHYc6jBGtRYgazIB4SzeTy/tbSK5vZXD3EYxHEefW04gTzLE4JHmgHPOoO7e6dxtiaSeVuCMsWlmPfzKoD2gepRjwBqNXq+2o77Cgjt8hI5GS5C8xklkLY+o2c55ZAFV3Uqbrqcr8hGKQRY8J5b8bWsBElpYxBhE2TcZ1J5Ng83zpljpoMDlVKp3u/us90DIzCG3TWS4fRV8F+03corz3iubVmRLONlSMcJkc9aY5zxsvJfADs7uQZTsvYGfORa57RiiiiinSEK6i84ekfvXNdRecPSP3qLd0wGs32iiiuNzbJjW+n0+4/P/AAKS0630+n3H5/4FJa65sXw1P5V+wmr1veN6mFFFTdjbRFvPHKY0lCNko4yGGoIP66HsOKsnTKLkSKUqQykgg5BBwQe8Eag1Zo9sQ344L75ubGFvEXn3CdB5w/rHWHbWgw7YtLhoDFs6CWCY4MvDGOhIHE6yr0fVKqC3PDDkaqW3d9NnyQzJBs+NJGBWOXgi0BOOPQZBxqO44qpvTUPdN/plHYQvGUu6sikrRBlkIbhBjPEHOcdU41z2VatgeTeWe9+DyNwiJVacrrwcQyIweRcjt5Drc8ay/I/sDp70yuOrbqGGftNop9Q4m9Qq1bD3jcy3UVnCZbmS5laSR+rFEAxRC7c2wqjCjnr41itWYEqvAawRAczPvlD21DsuyFnagI8q4Cr9RDozk8+JtQCdTqeysXqy7/Wyx3RUzNcT855TgDjOOoijkFGnPtxpjFJdm7OM7EZCqo4nkbzY1HNjj0gADUkgDU0zZ1CJfnI1CWa087GweZuGNeI4yeQCgc2ZjoqjtJIAqefg9v8A/EyDtyywr6MYeT05QfmFSdrkfB1+Ck/BcgPphzJ/5+CeepTHUxoOsGr7udu38Mn64PRIAz/1Z5KD44OvcDUa+0JRpNWqGyjr/sEQswVdTJOy7S+vlxG3RQ/04ij9AWMDiPqPiabbu7A+A7SSMvxl4GYnhx28uZ+zT3aO8QsYPnhH0mojijJwVBIXn5oxjJ/SqluhtaS42mrytxMUceCjhJwB2CtVbadr22hXqEBaQVreeXPj65Ceju6VJ0W5LXH0k/enZC3e1Eid+AGAHi05guQNa7i3FuLVg0Fw7JnrIjGJmHaBniQn8wxSjyln/Wj/ANJf3evbcbeGaORI3LPA7CPJyQjMDw4PZnHm+kjlTqa7YmwU6+zuLBRdSBnzz1vIE0jXZKg1OoP7T6tl8OuGj+BmPB4ekDKjqwXPXJVYXY4LcPCrHsbSq9e7HKL0kbCWHOOkX6pPJZFOqN6dD2Fq2BFEd9bvgFZ8wSqQCGHCzoSDoSrKQPBjWfb62Z2dtKQWylEYAqmMqwcDiThIwyFsjhORpjsr1v0zb/a6YcC1xp5jI/1EbRR3TEGVCrz5Kt7hZ3BhlOIZyBk8kfkD4A+af7e6ke3thhAZIwFKgdPACWNuzcgT2odB2lCeBjnBKe1KB16QEpkcQU4OO3BPbjlXqMFqoRKwJRrzTfKh5PEiVru2XhUayxgaD+tR2eI5dumtUqZbnZU4MchQugZHXzZUbUHDDBHgRoa1KDaUthbAT5vdnumFuEHXRGGMSp9ZMHHEDkdvYKSbe2SLrYFvMurWy9Vu0orGMj9Arf21SpVWACvmL2j3QHMayqvDtDaiiSaT5hP+SVlihTsOMAAns6oJqx7k7obPYSyyu1ytuMu5UpDnBJCg9d8AZOcDUaHNZs0jkBCWIByE1wCcahe86enStU2xsSa22XBs+3jZ57jrz8I80aFuJuQGeFMkjRDTa11AUG1+WWXGQTPO15lt7KryOyLwIzEqv2QSSF9Q09VeNOdrbCjto+tcxyT5GYosuFHbxSjq8Q06oz20mq2pBGUURbWFdRecPSP3rmuovOHpH70N3TMDWb7RRRXG5tkxrfT6fcfn/gUlp1vp9PuPz/wKS11zYvhqfyr9hNXre8b1MKl3GyJY4o5njKxy54HOMNjIOO3sqGeVWjyiQPHeBDno0ijWHu6MIvm/3cWfHNPLdoCQAyJkfdzac9kek6KR7eZSkilWCSocqQGAxxDXBB0OfGvXZuwYLraaW9uztbu4OWGGCheNlPiMFc99P/J5v7dLLb2arGYc8PmkMq6szcQbGQMnUUs8mlyvxvEeQcyAf3I5FV2LDGbWNv8AIwAZCaluVahLjaOAB/qQoA7FWOMqMdw4jSfeneKLY9s0FqOK4clnbGeBpCSZZD9o68KnuHYNYm0J7xNsXNtZkILoRyPIVz0QVArSL2Z7Nc5OOXOkflUeK2WGyhySD00zk5Z3IIVpG5liCx17CuMCqaU8VQXzvY2+nGPZrKbTPyWdu1mY+ksSf1JJ/eme15BCotUI6pzMw+vIMjGe1I8lR3njbtGPmwfm+kuPuFyn/queGP2etJ/06ibMsTPKseeEMesx+qoBZnPoUE+qvUOvkJUjLYj/AAZDcSao4aNITyn+1xj7pTgk8ywUDBBKtbXbN2yM1oFYTSHJADPFphY2yAiqEXqtwhcA6jBAre1L7p5copCABIk58KDRV8W7T3szHtpob02R6CJVdz1bjI4hITobcY14Fzg8OpfJB6q1XrUEqizqD5HT8/eTVipuDaeFzNDGxaRjeTHzjxMIgfzDDyeoqvcWFT91Nslr2HjEUaLxnCIkYHUbUkDJ9LE14S7oSSTiOBHXiUMySgq0GfqyEjX+lgOsNcA5As9h5M4EGZ5Gkxzx1FH8/wCRXl/qW3bHRomjUbNgRYC5FxbTQf8AJYoUarsGQaHjpEW9m8pN2zW0gKlFU9UMGILHk6kEdbu7ad7o7Nnkw8sMcMYdZDwpwNKyBuDKA8IVS5OQq5OOdNILywtjiLoyw+6UyP3c1DH9TTKOO9ukJt4egXBxJcDDH8sI19bkDwNeIdq2irs42bZaRVbWxPkbfnr5S4KaK5qVGudbL+fxIG2NvxQXloJOIrHJxvwKW4SUdYwQNckknA1wugNXbbWxo76LKMFkUMIpgAWiY6EjPIjkRoQR2EAjK7e4n2JKk1ysjy3J4nBYYCqeWhKmbOD3INBknK+R20+ypzNYOJLaeMS8EmoHExTDAEYdXyMj0GvZ2T9P9norTQ5jjwJ4/nEStUr42LMNeHKVy7s59mXRSVRxLkFTkrKjaEeKMMjv9BGkXa9isbgxkmKReOMnnwkkcLf1KQUPiueRFT95L971Uu3OXb5qUdisoypUdismuB9ZHqPZnprWWI+dD88no0WVf04H/wCm3fXuKTYMdeMpHkJbfJlv38GzbXGtu2SGIyIs6Hi/8sk69gJ8TWmTbGig2fPDHjojHKVHYocM2Ae4EnHhisJ3Q2uLS8ilcAx54ZARkFHBVsjtABzjwrQ9/YrnZts62r8VlOCnAet0BbsjbOQjDIAOQM6cxVHaKV6gAyv+dZYpv2c4h3o2b8Fh2XfIoLGKLjBGjMioyEjxUEH8orwv7na+1/8AjlMTahFUxx47NWIDekk1ZfK2gh2dZw9qsox+SMqf3FI5d6LyPZVq1tIyxpxwylVUlWVspliCVBQjHLl6KmhLIGAF7kZyLAAkT7s7yMXb4M0kUK+kuf0XC/8AdVEu7YxSOjc0YqfSpIP7UzsVu9ozoqvLM5YaszMF184kkhQOefCpnlHhVNp3IXkWBP5iqlv8k1YQsHwsbxbAWuBK3XUXnD0j965rqLzh6R+9ObumLGs32iiiuNzbJjW+n0+4/P8AwKS0630+n3H5/wCBSWuubF8NT+VfsJq9b3jephWgbB3/ALaS3S22nB0yxDEcoAJA5AHUMCBpxKdQBkdtU/d7ZwubqCFiQskiqSOeCdceOKvsuzdk7Rb4LZDoJ1PUkIbhcKetnLEt1QSM4OnprNcrkGB9RwmaYOoi7bW91jBFJHsu3KPKpR5mByFPNU4mLa8uwensN2tkhdnLfoPnLO742x9aMCLiX1c/Rxd9G8lxs6ztZLO0+fnfhElxoccLKxAbljq44V07ySKsnkYkWWzuYH1HSdYd6yIF/wDtNIY4aWIA68dTJgXaxlo2/tKKxEl7jjkmSOKJRzkI4yqjHeXycdg9FYtvrsueC4BumDTzIJXx9UsWHB6go5aDkOWa0PcexkuLsLcarstTBHn6zlmAk9IjVR7JqgeUPbAutoTOpyikRqe8Jpn0FuI+usbMuF8PU/aZqm63kGfqWUS9sszufRGFRf8ALS182aeC2uZO1gkK/wDUJZv+yIr6HNTbpYPg9p0rTA9E5HRojDWabtaRTn1V6GO0FkOvccJuDr0cWciNezpcYwx1z31axZfX94m0X7v9RpJ/w8ZdfzkhI/0Zg/8AZWm+R7dVFh+GSDMkhIjyPNUHBYZ7WIOvcPE0i3N3Hjv7acRSTIjPH15I0GeDpCVULIc6sufQPHFwub47MXhdnWGziiChOE9OrsquzISMOGUrzwBJnUkVU2ipiui6/n7x1NbWYyNsVuPppG8+S4lLf2uyKPUqqKre0FhuVtOmkd57mY5QHqwopdTGFOQHzw5YgsSDyFTbfeu3NxI1uXkhlJlePgbjhYjrtw/XjOOIlc8JJ7DmoO2Wt3u7KeAxsXmw7IRr5uOIDt9OtaqlKps22VWdD2gSrcrAm3l/XKX2ZalFQDpa4+ojrc6eKx2o9pHGeGeJCG4icFBITnOpyD2csDTu00Vi+0Y5PjmOWNDJ0CJIyAgEgEghSSBnrciRWrbE2/FdqWiJBU4eNgVdD3Mp1Hp5HsJr0aD7yhTYtdsILZ5/X1iiMLsALC5tPba9tA8ZNykbRoC56RVYLgHLdYHkM61hW2buCaO7S18yOUSx9UqBGzKsiKCxPDx9C+o7DovKt023YrcW8sTNwLIjKW+zkEZ1rDLTZ9rDNcRCaV8QShmVIipCpxEq3Sa4KjHZkeuvU2S2ZzyiK3CJdinjS4i+1EXH5ofnM+wJR/dXzdmQC7iB8126Nvyygxn/AAxpnu5HafCUCvcZIcaxxAYMbg5IlPYTUKyFoJIyJLnIZSPmoueRj/mr0SdRK1tIpEJ4+FtDxcJ8NcGtq2Gr8EmyL7BcIegk7JYx5uP6kIGncPDJyDby4urgDsmk/wDnath2zP8ADtlwX0P+/bATKR2FNJUPgcNp24FV9pzC+f8Aw8Iylxnrt7Zo2htMI4BhsoS7A8jJLnhU+gKG9XjWU7pb6TbNYmPhdHA4435Njt8D4/qDWs7v3BTZlzeyaPcCW4PgMERqD3BVXHprMtw9svadO62nwpQi8Q7IwC3WPVY4P8Uuj3WUi4Fh/P8A2SfUGO77y1ylCtvBFCT9bPFjxC4UZ9OfRWezXBkZnZizMSWYnJJOpJPfWif+MCjls+Af3f8A86rW+O+HxiYj0KQ9GGGFOc8WD3Du/wA1YoqVNglvreLc3/8AV5Xa6i84ekfvXNdRecPSP3qw3dMUNZvtFFFcbm2TGt9Pp9x+f+BSWnW+n0+4/P8AwKS11zYvhqfyr9hNXre8b1MmbF2j8GuIpscXRSK/DnGeEg4zg4zV7HlhVT83s+BT38Q7fRGKzcmtRi23abCijjWAT3jRq8jnA4CwyF4iCQNdFUctTzrNdVNrrczNMkcbCJ9veVJ7q3ktzbRRiQAEqTkYIPLHhUvcK4Oznt7kn/TXamGRuyORWYDi7hoCD3M3dX1t8ItssLa5tkjkk6sM6E5Rz5obIyVJwDr28u0T/JNPHcQXOz7hQwJ4wh7QcK2O4qwU5Ha2aQ9lpkYbcxrlJjNr39JYd+dqjZltcvGcS3cnUxzB6NFZvUFJ9LCsp3v3d+BPAuMGS3jcjuYghh+o/wA1Y95tgXCX1lbXDmWASLHDIebIXXKsftgYX0AV7eW3W8hAHmwZPgONtfRpRQ7BUA3vf+oVMwTylM2h1rS1b7PSxn1OJP2l/wAVp+7XknjeyRbp34nYS8KELwErjhyQc6Yzy1H65jY/O2s8XbGROvoHUkHssjeiM1YdyfKHcwXEaTTM8DHgKuQQuRhSGIJUA4z2YzpTay1CtkOn+yKFQe1Ns2PseK0iWGFeFFzgZJ5nJJJ1JJqqeU6w6SOI4HC/HAzn6plCmMn+npUjyezNWfYm3I7uPjTQqSrofOjcaFGHYQf15ivLejYC31rJA5K8QyGHYw1U+IzjIryUYrUu0tsLrYT857KSZbhBEp6ZHBCnsZTkhs8gMHOdAAc6VYBsuFLqCW0IeMTKJCHB6NmkACBSA3RjQLJqGz2HSpG201ktlYJeDCTuw4PhWAOqjMcDsJzw9Lo3PCmFu3ucZQ007mCOJiCeTZXnqfNwdM99X9rr00os9Q2BFud7+XHylVEYsFUXlt2gDFc3Vysqo8MUSiNgCJuLjPRj6wclRjGdTqMU5ZzFeWssY+ckYwspOONSjuAxAPmsoOcHGtI93IIJHYbNtundMcU8jBQuc6l3y+uD5q9lXjYW6zJKLi5dZJgCEVARHEDz4c6sxGhc9mgArV6WzvvaT4SoQWJOTNlYDCCbDjnPRLgqwve5vloM+f8AEzvyoXE8ZdLiUOZinAi5CoiAs2Fz2yFRxHU9GeXIU3ZA4IbmQ9kQiH5pWAx7CyH1VpHlh3X4+jniDPKch1ySSgAxwJ3KSchR9ck9prONsEQolspBMZLSkagykYKg9oRRwZ+0ZOwitu2chqYA+s82oCGN583dPDI8n3UMr+soyL/3uv6147BtukuoE+1Kg9XEMn9M1746G018+5YY8Iozz9DSf/RNGwvmxNP91GQp/rlBjX1gF3/6dPOhP0/PrF8hIc7G4nYjnLISPS7HH71qu7Uosr672W3+1MCYc97RjT+5f8p41l+xNLiFsdVZo8nsHXHuP6VpHlUtJF2lZSW68U7AcIHayPlc+HWOfAUivmRTOhB6xlPIYo234LGG32Ta6yyqit/REmOs3cCV/RT3islTaElpcP8ABJXQq7KpUnLAEgZHI554II1rZJ7YbJsri7ncSXkq9eU9rtokadyKcady57ABne6W9UuzLZ3S1LmV8rO4bgAUcJGQNTnORxClbOewcIv+54ydQZi+UtO0dyvh1wyPaNCeFP8AVxcKqzFELccTEBusSMpg6Vnu9W60mzpuilZGJHErKeYyRqDqDpyqXtbyjX1zninZFP1YuoP1XrH1k1XGYk5JJJ5k9tWKKVF7xy5RTsp0nyuovOHpH71zXUXnD0j96e3dMWNZvtFFFcbm2TGt9Pp9x+f+BSWnW+n0+4/P/ApLXXNi+Gp/Kv2E1et7xvUwq/LuqdtKlxbTRiYRok8MhIIZFCB1IB6rBQeXPOvYKDXcMzIeJWKsORUkEesa051JzU2MipA1mobJ3Aj2SReX8yHoeskSZ6zjzRlsFjnkAOepOBVC2JeT/DFkttJyzOoH1j1mKAduRkcPby54pbcXLyHLuznvZix/UmvtpdNFIkiHDowZT3EHIqC02FyxuT0mSwytlNs2Tvbb7YiWJ8RXUbLIqN9uM5DITzGmCOeCfTSfbTCfeOKNxxJ0XRsp7VaKViD7VS9p7oQ7ZgS+s2ENww4jg4Bccw2NVcH6415HXQ1Utm3txFtu3e9UpLxIjk/W6nRB88iDocjTnVGmq9oryOXEGWGJyv5ZxPtawbZW0GTHEI20B/5I2HI/mQlT45pbtfZ4hkwpLRuA8bH6yNyJ8RqrDsZWFaX5a9kgvazZ4eImJmxnAyGU47cZeqbfbIe1Y2N7hNeKGbmqk6ZzjJhfADdqkA40YG3Sq4lDceMS6WJE+WU01zwyW0jJdIAsnC/AZFGAJs5A6owHz2AP2tixDytzRFIuMTKq8LzhRxM324wcAqv9QBfU9XIxVr+7axYwQFkdSOkm5NIRggJ3QjQj7ejHTAHi0cV3qhSCc80OFikPejHSNj9hsL3FdFoNNWzYZcIBiNNZ77z9Pcu107LOhwOljGFUAYCunOM+Dc9cE869tl7xL8DNpIpOZFKHsIMisyt/n05pMRPZy/8AJBIPzKcfyp/Q17vtxpMCSOFmJHznRKrjUHPFHwgn8wNQ2jZ1rIFYXAIItlmNJhXKkkcdZpuy95Ydm31xG0TCJkiJaNRwxAcQLMox1euMkZxjlWmxyBgCCCCMgjUEHtB7qwTfTaz2+0GaIgNwJrqcjBypGeEqe0Edg5VbvJ55Q7aOBop5BFwuTErBiAhAPAGAOcMWCjnjhrxtmo1G2am9r9lc9Tpx/P7uNUAqMvmY68q20vg1okqYEwlAifAJQkNxFc9vBxDPjWUQbJjuw1yvzUcetyijzPGHsw+CAp8w5z1dRZPKJtxb2ROlJgtoslFI+enJx1hEfMXAwGfAwSdc8NUuXeBw6GH5lIiTGi6gZ0JbPnsw0YtzGmAuAPY2emQmWv5+eUrVGBaRtpXxnkL4CjRVQckVRhUXwAwO88+ZqZtj5lEth5yHjm/9QjHB/wBNer+ZpKYSiO3KTohW4lUGK3xkRMTpKOZKnQxoRnJychVLytj7myR7StILjBeQiV058KjibhY9rEIc+nmaeXUC/AReEyTvZu78X7MtARiWSQyyfm4Oqv8AaDj08XfWn7Uvra3cX1y4XEQSIHU9brNwLzLHqjTkFPYTVP8ALndAi1iHnEu5HsqP1Of0r7sPyfz7RkW52kWSNVAjt8kHhAGAfsL3jzic5xVFrPTV3NtfX6SwMmIUcpVd/N6p9ohZShjtQ5WJSdXYDrMe8gYBxovFjUk01/8AEKTZnR2sAhmhjhQN28TsONyHU4xlscjypJ5RNvJc3XBAAILdeijC4C6ecwA0wToPBRVWq4lJWQAjLl+cYguQxsZpK70bHvfpVmbdzzeMaekmLB/VTWfbQEYlk6HPR8bcGTk8OTgnQa4xUeimJSCHImRZy2sK6i84ekfvXNdRecPSP3qbd0yI1m+0UUVxubZMa30+n3H5/wCBSWnW+n0+4/P/AAKS11zYvhqfyr9hNXre8b1MKKKKtRctfk+3JG05ZA7lI4gC3DjiJbOAM6DkddeX6fPKBuUNmSoEcvHKCVLY4gVIBBxoeY105+FK9296J9nymSAjLDDKwyrDnqNOXYQQaN5N559oSiScgkDCqowqjngDX9SSaRhqb29+zGXXBbjJ25m/EuzZDwjjic9eInGf6lPY3j29vZjTpt4NmbZiEckgjk5px4SSNu9GPVJ8ASDjUVhtW/c7d+02iOgeRre5HmMMMso/K31x3AjI1xzpdeknfzB5iSpu3dl48qdtI+yl6XDSQyJxOOTZDJxju4uIHHYcjXmZ23dhrtjZULpgzCJXjb+rhHEhPcSCPSAeyq/L5N9pQwSQRXEU0EgwY3LLjUEMoIIUggHQ476l7jS3uyswXlvJ8HJysqYkERPPPASeA8/A5PacU8ggwMCQbj/I7U9oZGZpBtBWUQ3SsVTRHA+ch183BIDJnPzbEY14SuufK92K8a9IpEsP3seSo8HHnI3g4Hhmrn5WN1BHIL2DDQzHrldQrn62nY/f9rPeKoVneyQtxxOyNyypIOO445jwOlehTbGuJekrMLGxkm025NGvAGDR/dyKrp6lcED0rg19n2nE6n/TRq+NHjaVcHv4C7L6sCvX45ST/ft43P248wt/2DoyfSlfCLNu25j8MRSf54o/2qRA4jpMfWOd8r6IXrl4RL1I8Zd1A6ueSEE8x20m+UUi/wCyscHjEmG/9xy0g9TCgtbOeKWW4ZuWkcY0Gi9Yyn6oHZp486+/DrZP9u3Zz3zykj2Ign+WNI2aiKNFKWtgB09ZN3xMW0vIdrZy3DkIrSOdW7fSzMdAP6mOKnqYrTUFJ5xy+tFEe/XSVh7A/rqLe7allXgLBY+YiRQiengUAE+JyfGvfdjd6S/uEhj7dWb7Cjmx/jvJAqw2l2yEgNbCX3yS7sGeRr+4y+GPRltSz/WkOeeOQ8c9wqbsiYXG8dxINVgjZfZCRnHrZqf7a2q1pbi02bC0sqrwLwLlYezidz1ePt4Sc51PjS93twNqxCXgaO3abAeRpMvgEnAKBsZJyTz0GorzcWPE7EC+Q9JZthsAPWXK7W0trlr2/ljE5wI0Y5MKDkEQZJc6ksBzYgaammb7+Vk3CNBZhkRtGlbRmHco+qD3nX0V82t5OrfZ8Rnv7lpWPmxR9Uyt3cTFmPicDArOZHySQAoJ5DOB4DJJ/U0+hRRjive3SQqOwy0jPdfYJvrqO3DcHHnLc8BQSSB2nA0FWvf7yZJs+ATwyu6hgrq/DnXkwKgdumMdtUjZm0pLaVJYm4XQ5U/45doIyCPGnW8+/t1tBFSYoEU54UUgE95ySTzPhrVh1qGoCpy4xQK4TfWVyiiinyEK6i84ekfvXNdRecPSP3qLd0wGs32iiiuNzbJjW+n0+4/P/ApLTrfT6fcfn/gUlrrmxfDU/lX7CavW943qYUUUVai4UUVL2RPEk0bTxmWIMC6A44h3Z/jt5ZHOsHIQlx3D3NQob6+wlrF1lDf8hHaR2pnQD6x05c/PaMUO1nnns42guIsyGLP+8gP+4uPNlGhKjQ5GDnJqX5Rb25vTF8HRnssAw9CrMCcYPGFHVddV4CNBy5mmm4u73xTDLf3vzbcHCkZ87BwcEfbYgAL2a58KBY23hPa4D9v5lgDPCNOJivdPfnaknUhMdyV+pKU48d4yyMw8et41a4t5NtNp8XRA95cAf5kqibu7j/CLSW8mmFqAw6F20XOcEk8wuSFBHIgnsr3n3x2tsxhHNJxAjKGQLIrjvSQasOXb21h6auxCBb/WZViB2ry9SWu17mNo5IrCJHGGVukfOe8KSM+ukNt5DPvLr1JH/LP/ABSGbyx37DAMK+Ij/wDyYikO1N87y5yJbiQg/VB4V9lMA+uspRrDQgTDOh1uZb9reT/ZlrkTbQZWH1QEZvYUFqrabtW078Fpdl3PJZIJV9fEgcAeJAA7cV47F3UaSJrm4JgtU5yEayH7ESnzmJ0zyHqqHtDbXGpihXoYPuwcl/6pX5u3p6o7AKeobQMSfpaQJHKMDueIlElzcxxxk44og8+o7OKMdGD4FwfCmuyN2dkzYB2jIrHseMRj9XBH+aqFhtGSBuKNuHIww0KsPsup6rL4EEU+t9gJtCNns14J0GZLXOjD7cBOuO+MkkdhOgrLhhq1vMWmFtwEubeRCJ14ortsHkSisD61YVO2FuZtDZqstq1nKGOWMiyK7dwyCRgdg8TWS2O1ri0Y9FLJCwOoVmXXuK8vURVktfK3tBBgyJJ+eNc/qvDSHpViLYgR5yaunK0v8m2ttR6fALdgOXA4x+hkz/ilO2d8tsRRl5IILZPtsVz6AGkOT4BSarN15X9oOMBoo/FYxn/vLUs2MPjO64Ly4kMkiMInY5HSY6qnPJSexca4FRWhh7TqP+mSNS+SkyRBCbv/AFu1J5OhzwrjBeYjmkK+aFHa2ijlz5WTZm7uydqxtHadJb3CjIDsST4kFmDDv4SCK9NhbRj2lCdmbQAjuIsrDJgAgrpjGg4hjBHJh41U7HYF1ZbUhhCkTLIpUjOGXOrA/YK5z3DINTuWuL4SNOVv3kdLZXERbS2c9vK8Uo4XjYqw93eDzB7iKjVZfKNtSO52jM8RBQYQMOTcChSR4ZBGe4VWqtoSVBMSwscoUUUVOYhXUXnD0j965rqLzh6R+9RbumA1m+0UUVxubZMa30+n3H5/4FJadb6fT7j8/wDApLXXNi+Gp/Kv2E1et7xvUwoooq1FwoooohGexN5rmyJNvK0eeY0Kn0qwIz44zTvZS3e3btI5pXdV6znQLGvaQqgKGPIaZye4GqjUrZu1JbaQSQyNG47VP+CORHgdKW6XuVAvzkg3A6TRd89vWVyfgAka3ittI5V60ZZRjhdAOLA5BgTrn15m8zMFBYkKMKCT1RnOADyGSTime3tsx3XA4gSKbXpWQkLIdMMI+SnnnHOomydmtczxwp50jhR4Z5n1DJ9VQpIKa5zLtiMezbmrHstL55Sru+Ej4QQ4JwMHIIOAzdugFVetA8rm0lEsNlFpHaxjT+ogYHqQL7RqrbtbJWeQtNpbwr0kzf0jkg/qc4UDxPdRSc4MbfnKDKMWERfNdyMoV3cqOSszEDTTAJwNO6vCtE8rkKyLZXMa8KSw4AHYBwso07g5HqrOwM1Ok+NcUw62NoV3DOyHiRmVh2qSD+o1rR96tlDZTRKtjDPa8K8czoWZ2OeLMmcxnljGmvbyFM3TshPfW6EdUyqSOzhU8berCmorVDKW4TJWxtFc0rMxLksx5liST6Sdac7R3Qlgs4btmRo5iAApJK5BI4tMDkRjsIq1+UfZkd5BHtS1GUcBZh2gjqhj4g9Q/wBtd7hN8P2bd7PY9dB0kWfE5GPAOB/7lLNbsBxzzksHasfpIfkya3uFnsZ0QPOp4JcDi014c+BAcDwPhVN2ns6S0neJ+rJE2Mjw1DA9x0IPiK8bWd4pA6Eq8ZDAjmpBGD+ulXra2+ez79EkvLWX4Si4JiYKr47CxOeH1EjOhNSIZHuBcH7zAsy2OoinfCXpo7S+HVlnVhJjTMkLBekGORIwdO0V67Z8plxc2yQnCuFKyTDzpAcaZ+qDgcQHnEdg0pHt3bhumXCLFFGvBFEmcRrnPM6lidSx1JpZUlpAgYhppMFzc2hRRRTpCFFFFEIV1F5w9I/eua6i84ekfvUW7pgNZvtFFFcbm2TGt9Pp9x+f+BSWnW+n0+4/P/ApLXXNi+Gp/Kv2E1et7xvUwoooq1FwoooohCiiiiEKmbI2vLaSrNC3C65wSAeYwdGBHLSodFYIBFjDSPds7wRXau8lvw3TEHpY3YK3LJeNs647VI1phLvMtnbxW9mY5Aw47h3iDCRzyThlXzUA0785qpUVDdLkOEliM0/eC5+H7Aim4Y1eCTVIxwhQGaPRc6DDKcVmFANFYp092CIM2LOatuZt6/guVsLuJpIscJLqT0acJOePHC0eNOt6M9lV/d4RRXd/cxKHhto5TGDnhPGxRBka4KlvVVXl27cNH0bTzNH9gyOV9GCcY8KhBjjGdD2UsUNeF+UlvNJom5nlAj4ntrqK3htJUYERxlVBx9bUk5A4c888NV3ZO3F2XftLbN08S8SqesvSKw0ByuQQeHOnNdKrlFTFFQTyOomMZy8o92tvlNOsiARwxyHieOJFUOSc5dtWY511NIqKKYqhRYSJJOsKKKKlMQoooohCiiiiEK6i84ekfvXNdRecPSP3qLd0wGs32iiiuNzbJjW+n0+4/P8AwKS1Yd8bCRr64KxuQX0IViDoO0Ck/wAWS/dSew3urrGx1UGz07sO6vHyE1msp3jZcTI1FSfiyX7qT2G91HxZL91J7De6rW+p+IdYr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XUXnD0j969/iyX7qT2G91dR7Nl4h81JzH1G91RatTse0OsyFa+k3SijNFcfm1SaKKKKsSMKKKKIQoooohCiiiiEKKKKIQoooohCiiiiEKKKKIQoooohCiiiiEKKKKIQoooohCiiiiEKKKKwdITxooorMz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8428" name="AutoShape 12" descr="data:image/jpeg;base64,/9j/4AAQSkZJRgABAQAAAQABAAD/2wCEAAkGBhQSERQTEhMWFRUVGB8ZGBcYFxgbHRggGCAcHB0aGBoZHiYeFxokHR0cIC8gIycpLCwsGx8xNTAqNSYrLCkBCQoKDgwOGg8PGiwkHyQuMTIsNTI0LDQvMy4vNTIuNjI0Ly4sLDQuLzQ0LC8sMSwqLDA0Ly8sLC00Li8vNCw0LP/AABEIANwA5QMBIgACEQEDEQH/xAAbAAADAAMBAQAAAAAAAAAAAAAABQYDBAcCAf/EAEcQAAECBAMEBwUFBQcDBQEAAAECAwAEESEFEjEGQVFhEyIycYGRoQcUQlKxI2JywdEzU4KSsjRDc6LC0vAVJJMWVGOD4Rf/xAAaAQACAwEBAAAAAAAAAAAAAAAABAIDBQYB/8QAOBEAAQMCAgcIAgEDBAMBAAAAAQACAwQRITESE0FRYXGRBSKBobHB0fAy4RRCUvEjJGKCM3KiFf/aAAwDAQACEQMRAD8A7jBBBAhEEEECEQQQQIRBBBAhEEEECEQQQQIRBBGCdnEtNqcWaJSKk/pzOkegEmwXhIAuVngiIa9pyCuimFBFe0FgmnHLQfWLRp0KSFJIIIqCNCDoRF81NLBbWC10vBVQ1F9W69l7ggghdMoggggQiCCCBCIIIIEIggggQiCCCBCIIIIEIggggQiCCCBCIIIIEIggggQiCCCBCII+KVS5sIR4jtrKs1HSZyNzYzevZ9YsjifIbMBKqkmjiF3uAT2JT2kLIlEgb3QD5KP1AjCduXXDSXk1qroVVpU/hFKc8wjztIp97DlqfbDS0uA5Qa1SCBXU7yfKNCnpnwzMdJYYjaL9FnVVVHPA9sdzgdht1XO47HsxLKblGUq1CB4VuB4A08I5NhLAW+0g3CnEg9xIr6R0nGcdm2XTklekaFKKFamo+7Wl+UanaodLoxNtvxIHDbzWR2OWxB8zr7BgCeOzkqSCJOX9obYUEvtOMq31FQPCyqeEUGHYwy+KtOJXyGo7wbjyjn5aaWLF7Tby6rpIqqGU2Y4X3bei3IIIIXTKIIIIEIggggQiCCCBCIIIIEIggggQiCCCBCIIIIEIggiX212o93R0TZ+1WNfkHHvNwPE990MLpnhjMyqZ52QMMj8gtrHtsGZU5T13PkSRb8R0T3a8oybNzb76OmeAQFAdGgaU+Y1uSfoBxvH7G7KF9Qfer0YNQD/eEHfXVNdePnHRnXUoSVKISlIqSbAAQ7VMhgGpjxdtPsPvBIUck1QddJ3W7B7n7xWSJnGdtkNq6KXT07psAmpAPh2jyHDUQtmcVfxFwsy1W2BZbhF1fpySL8eApcF2eZlU0bT1jqs3UfHcOQiGpjpxebF39vyfZWa6SpNoMG/3fA9yp1vZubm+tOPFtBv0Saadw6o8cxh/h2ysszdDQJpTMrrH108KQ2hbi20TEsPtFjN8guo/w/mYgaiebuMwG5uXl7qTaaCAax+J3uxPn7JiBCTbX+wvdw/qTE/iPtMsQw1etlLP+kfrHkYw5M4ZNrdUCQsAUAAAqg0FO/fWGIqGaJzJHiw0hzzS03aEErHxRm50XcslL7N/2uX/AMVP1Edfm3lJTVDZcVuSCkeqjSOS7KNZpxgH56/ygn8o29si4iddUM6akEG4qMqRY7xW0albTCpqGsvazb+fMLJoKo0tM59r3dby5FdDk8z4V7zLJQAeqlRQuotWtKgXH0hViGwDKusyVMrGhSSRXmCajwIiSwnbqYZoFHpUWsvWg4K1HjWOi4Njjc0jO2dNUnVJ5j84zZ4amjOk3BvC9uh91q089LXN0XYu42v4EW8lMnGJyRIEynp2dOkTqBoKq46drXjFThWMNTCM7SqjeNCnkobo3FJBFCKg7oksX2QU0r3iRUW3Bctjsq5D/abHlFAdDUYOAY7fsPMbOYV5ZNTYsJe3cfyHI7eRVdCHH8fclFpUpAWwqxKahSDzvQgjTTQx82Z2qTMgocAQ+mykaVpqU19RqIcTskh5Cm3BmSoUI/5oYpDNRLozNw2/pXl/8iLSgdjs57j7rzh+ItvoC2lBSTw3ciNx5GNmOWOJfwuYscyVaV7LiefBQ9OYN+jYPiyJlpLjZsdRvSd4PP8A/ItqqTVASMN2HIqmjrdcTHINF4zHwt2CCCEFooggggQiCCCBCIIIIEIhNtXjfusuVjtq6qO87/AVMOY5zt86XpxthJ0CU3Ngpw6mnLLDtDCJpgHZDE+CQ7QnMMBLczgOZVdJz3QSLbjxNUtJKq6k0Fr6km0SuCbMrm3FTc3ZCjmymozefZbAt3Dxiqxxcu02hUxQpb7CDfMQKCiTZSgNK6V8YkV4g/ij3RIqhgGqqbk11WfiVwTpXuJh2l0i172d2+btw3DikazQD2Rv7xGTRtO88FdyU+2tvO2R0YqArRNE2JH3RQjwiKxWaexJa0S4qwzr1svSEc6G5pYHTU6xvbSTJWpvDpa1QAsj4UAdk13Uub3oBvimwrDES7SWkCyRc71HeTzMUNLaUa23eP4g7BvPE7OqYeHVZ1V7NH5EbTuHAbeiw7PTDSmEhlOQJ6pQdUEahXOu/frG1P4ghlBccUEpHryA3nlCTaRHu6hNtKCXKhKm70fBNAmgvnG4/lHnZ9n3o+9PkKWkkIa3MUOlDfpLCqjypFRha4a4k6Pnfd+/fBXNmc06gAaXlbf+vbFa2L4rMLYW8ayzAFv3rlTQf4QNuJHMRCNyjZl1uqeAdC6BqlSoWqqu7U+XOKf2kYkVONy6a0AzEU1UqoTTjQV0+aEmH4GM6Q8FqUSKMtiqzX5zo0O85uQ1jeowI4A892+NhuHPzPoudriZagsHethc7zy3bB6rHs7s45NronqoT2lndyHFXKL7E8Fal8PfbbFshJJNSTxJ8BHmRwyayhKS1KN/I2kLV4qPVqeN9BHrE8MLMlM1ecdKmzdxVaUBsBuhCoqjNK0aQtcWA57Tl5laNNSNghd3Tcg3Jw2bBn1AUJsf/bWPxH+kx1xaAoEEAg6g3B7xHI9j/wC2sfiP9Jjok1gz+dbjM0tJUa5FpC0DkN6R3XiXazQ6dt3W7vHedyj2M4tp3WbfvcNw32U3tnsahCC+wMoT20DQD5k8Kbx9KXlsCxhUs8lxOmih8yTqPz7wIu8axSYbl3UTLAUFIUkOtdZNSk0K0m6BXfHNIfoNOWEslxGW+4Wb2loRTtkhGic8rWP3wXQtrcbLbjalAOsuJC28qihSVJ+JKhU3ChqPpemwrGG32A8lVE061SOqRqFcKcfGILa1X/aSCT2ujr4URCfCsWKQllwky5cCnEi2bQGpFyLA030hP+AJqdpbmCfEAkZb8E9/+i6CpcHZEDwJAOe7HwVTieFuTq1TUskN5P2arhTxT8Q3JA0BOtL20e7K7Se8oKVjK83ZadK7swG6+o3Hwh1LqSUpKKFJAy00pupTdSJPa3DVMOJnpcUUk/ajcoG1SOG4+B3Qi2RtT/oOFv7eHA8/VaD4nUp17Te/5jfxHLzCpMVwtuYbLbgqDpxB3EHcYisKlXcNm0ocNWHjkzDQk9kkfCoHXkTrFFPOLmpZD8ospcHWTfX5m1jQ347xwMKsK2wbmQZecQEqV1b1yk6UO9tVdOB3gxKmErY3NtpNycNo4qFUYXSsdfRdm12w8D92pliWMGWnUBdmX00J3JWk0zeRSD4HdFFEh7RpGsshevRqA8FChqe8JhnsbihflEFRqpFUKPHLof5SIolhDqdszeR9vJMQzFtS+B3Me/mnkEEEILRRBBBAhEEEECEpYxfNOuS40bbCjpckj6AjziRxJKf+rqW4cqG8rijb4G0ka61NBTW8etmJ8nFHs1y50ie7KagdwCaRtYzswuYxFWqWlIQpxQO4Wy95KBbdrG9HGynlLXGwMfxdc9LI+phDmi5EmXK9v2lbMm/ij5cVVLSTSu5I+VI3qOp567os3gzh8qooSAEiwrdajpU7yT6chGNnFG0zDcnLgAIBLlNEBPwj7xJFTu7zZXter3iZl5NJsTnc7qH6JCvMRU5zp5GxuGjGBe3/ABG0q1jG08b5GnSkJtf/AJHYOAWxsNhRCFTTtS6/ep+Umv8AmN+7LFO44EgkkAAVJOgA3mBCAAABQCwHCEuPOF1xuUTo513dbNpOlRpmIy+cIOcamUuOA9AP0tFrRSwhoxPqT+1jwpkzTgm3B1BaXQdwrdw/eNLcBDVrDG0OrdSCFLFFUJoabynQq50r5xsoQAAAKAWAEJMZeU+4JRokAgKfWPgQdEg/Ou/gDAHOlfYGzbdB96lBa2FlyLuv1d96BLWHTOHLLrORP7WZUlIWo7kN2GWx1AFPrSYdhbbCcraacTqVHiom5MKprBjLkPSibpAC2dziU2twcAFjv51u1kMUbeb6RCurvrYpI1Ch8JG+LKh2k0av8PO/H22btqrp2aLjrPz8rcPfbv2LbhXtR/Y5j/DV9I9naBkNqdK6NglIWdF0/d/ONRbgYlsR9pguGWq8FLNv5Rf1jympZnvBa3I8kVVXAyMh78xzSnY3BHvemnC0tKEkkqUkpGhFq63IsI6TNz7bQzOLSgcVEDyrrHLJvbebWf2uQcEAD1ufWErr6lmqlFRO8kk+Zjcm7Pkqnh8pAwyGK5+DtKKkjLIQXY5nD0VbthtmH09CxXJXrL0z03AG4TXjrTzn8BwdUy8lsWTqtXypGpv6c42cJ2RmHyKIKEH41ggU4it1eEVGD4GlYUwyT0AP2z2hfUPgRwbBrU3/ADix0kNJEY4jlnttxPHcPZVtinrJRLMMDkMr8Bw3n3WHFWv+p1EslITLggKNAVnclIB6qKCoJ9LxDvMlCilQIUk0IOoI3GOh4/Ke5rTNyyQEoo28gWBFgLeQr+E8YZTOASs8gPAXWAekSaK4UOoqKUIIhaCtbA0G3+mct4O2/qmqigdUOIuNYM9xGwj0U3sHtOpK0yrlMhrkOhB1y8wb031MdBcbCgUkVBFCONY5VtXswZNaShRUhXZJ1BG408wbekdB2XeeXLNqfpmIqCDUqSaFJVwVSFO0Yo3AVMRwd67/AJTvZksjS6lmGLfTd8JBs2oyc45JqJyL6zRPpyuKg80Rs7XbGB+rrIAd+IaBf5BXPfv4x89oEkQ23MoHXZUL8ibeSqeZhxN4wr3P3lpIV1EuZa7rFQruITm8R4REyyaTKiI4uwO64381IRR6MlNKO63Eb7HdyyUvgmKqmZd2ReH2wQQjNYkpFgquikkC/DmIy+zBZyvjdmSad4VX6DyjcxHDETiUzkmoB5FwbdYp+FYOihpfdrUUjR2PmMjc88UlABJy1qUlIUSONqiGHlr4JAwWuRcbnX9/lLxtcyoiLzcAGx3tth4j4VTgGJ9OwlzfcHvSSPWlfGGMRXsymSW3kH4VBQ/iBB/pi1jKrIhFM5g3/ta9FMZoGvO0emCIIIIVTaIIIXN4pWaWwdzaVp51Kgr/AExJrC69tig54ba+3Bc+2eBRigSTfpHEkmlTZevMxZ7Y497sx1D9o51UcuKvAepETGOyXRYs0oCgccbWKc1BKvEkE+MbDkmcQxFeb9ix1Tzyns/xKzX4eEdBM1kr2Tv/ABDbn46lc5C+SGOSBn5F9h47egTD2f4MpDaphztPdmuuXWtfvG/cAd8Y9lPt52ama1AORHcTYg7uqkfzRUTkyG2VrFKIQo206oNraaUhF7O2aSdfnWo+VE38oRdM6RksxzNgOW7oE+2BsckMDcm3ceeV+pVPCTZ77Rb8wf7xeRF/ga6opwqrMY38YmujYdc0yoUR3gGnrHjAJTopZlFKUQK77kVPqTCbe7E47zbwzPsn3d6Zo3AnxyHutifnEtNrcV2UJKj4bhzjQ2bkFIaK3P2rx6Rw81aJ7ki1O+MO0xzmXYpXpXRm4ZW+uoHyEPID3IgP7vQfu/QLwd+Yn+31OflbqURJTUu2tb80qolkii0g2mFI3kaUCur94jhq62gmcrQQFZS6oNhVhlBqVqqdKICj30id2xnUHD2xLmrSlhAIBAojNa9N6fSGaON1xb+o28PndyKWrZGhrr/0i/j8Y48wovGMYXMuZ3DySkaJHBIhtg2wzryekcIZbpWqhVRGtQm1BTeT4Rp7IyyHJxpLlCmpNDoSASAeVRF3K4o46Z5l0ABqoTahKVBdK8bAGvONysqHwDVwi1gCeRNsFz1FTsqDrZyTckDiQL4pDhuA4ep1LIececVW6bJtU6gcBxMV8phUswFKQhtGXtKtVOhuo3G4xznYT+3Ndyv6FR4xPH15ZiXATkW+pZVS561aHdqAfCF6iklll1YeSLAm/EnluyTNNWRQw60xgG5AtwA5nbmqPaPaVcyTLSSVLqOuoA3BtQVpRPFR1r4xSbPYihxoJSkNqbGVbW9si1KcLWMcmkcScaJKFqTUXAUoVsQK0IrSppGvXfvi6TstrmatpsBkdpO26oj7Xcx+tcLk5jYBssuvMyRmG3g64l1p1RyJCaZALUrqVAgHkQYmdlFmRmnZd80SU5gr4baKvxBp3ikO9ntp0LTLsrVmeW3U0uOqCesa2UQK086Rq7XpbU5KLqOrMJQTvIqCbi9ARTvMZcWm17oJB3Xe2RHTxWvLoOYyojPeb75g9fDJVEzKocFFpSoA1ooA34333MKNlXMra2CamXWWxxKdUE94NPCHkJJdWTEXU0s6wldeaFFH0I8oQjOkxzPEeH6JWjKNGRj+Nj4/sBMcUkw6y42fjSR40t6xPbATHSSimljsKUgjkq9/EqHhFXEbsjVuenWtBmKgL6ZjQ+ShF8Hep5G7rEenuqJ+7URu33afUeiSyMyvDJxTa6lpRvzSeyscxv7iOEWW0TaG5OZUkAdIkk03lQCa/SMW1mACaaOSnSt3TpwrkPCtteRhBI4kXcKmGlVzsJykUvStU17qEcqQ4SKkMmH5AgO64FIgGlL4D+JDizpiF69l6f7Qfwf64vIlvZ5JZJXOdXFFXgOqPoT4xRSU6l1CXGzVKtD3W+ohPtB2nUPcMr28v0nezW6FMxpztfzv7hZ4IIIQWiiIDajETL4m07cAITm5pJUFd/6iL+In2l4bVDbwHYOVVtyrgnkCKfxRodnFuv0XZOBHVZvaYdqC9mbSD0W5txLktNTTVCphYWDqMpoa8xUJPdWMOHr9ywwun9o4Cvces52OVAKHzj5sNiQmJZcs5coBT3oVUelx3UjX9pcyEtsMg2qVEckig+p8ocja7WNo3bHdRmkpHt1bq5m1vRxwXvD3VDBlneUuX1qFKIJNe8w12Sm2kSbKS6gHLUgqSCCok6V5xifw/JhJb0IYqe+mc+tYxbM7Oyrsq0tTKVKKbki5IJB38RFcro3xvLr20zlyVsTZGSsDbXEYz5rZ2un2lSjiQ4glWUdpJ1Um+ug1hunEmQKB1ug++n9YntptnJZqWW4hlKSkpNQL0zJqNd4qIaf+kZT/ANujyP6wu4QapuLrXOwbhxTLdfrnYNvYbTvdwWrN4g0qeY+0RRDTiq5k6qKE0N/GGkxjbCElSnUUAqaKBPgBc+ETc/g8m1OsoUhtKFtq6pNOtVOUmp39YDnWMW0OzDK3WZeXbS2tRKlqSCciAKVUK6Emg5iLdTC8sBLgLbhkCSdqp108YeQGk33nMgAbFO7VbQrmlJJAS0KlsAgkitKrvZVtLetSz2fb96w96WB+0QrOgcRYgCp3kKHKojDtbIMNoYcl209GoLQT1rkdUE3rUUJHdvifwrFVy7ocbPWGoOhG8EcI22xiWnGpFrG4vvB2+6wHyOhqSZjpXFjbcRs9uSwMvKbWFJJSpJqDvBEdKwPaRE0091Al5LfXIAooUVSh1oL2OlYVFuTxI1BUxMHUUqFHidyvAgxm2YwJUuZqrjSx0ZT1FgkEV7Q+HQ2PCFqySOaPvgteLZ8/MJuiilgk7hDo3XxHLdmCkns9H/eJ5IV9IT4tKLbdXnQpNVKpmBFb7q66jSHfs6RWbrwbUf6R+cZztwvMtqZbQ83mUDUAKpU+FhyGmu+GnPkbUuLG3wF8cduSUayN1K0SO0e8bYXGzNSMEUeO4C10QmpRRUyTRSDq2eB30rQX4i5Bich6KVsrdJv7BWdNC6F2i7w3Ebwm2zMolb4zvhhKQSV5whV7USSdTXyrFVtSZT3QBl1sqZu2lLiSalSak0NVGlT4kxi2JnJUS+V8shYcIGfLUggEHrbtR4Q32ww9oSbmRtAUooCSlKa1UtOlBWMOonJq2h1xYgDd9xXQU1OG0bi0tNwSd/3BNEbQy1BWYZ/8iP1hTOY0x76wsPNZQ24CoLTQVy0BNbb6Vh2nCWaD7Jv+RP6Qpm8Pa9+YSG0U6JwqAQnigAkU8jGVDqdI2vkd24rYm12iL2zG/eEy/wDUMt/7hn/yI/WJvBZtK8WmChQUlTdlJIIsG9CNeEVQwtn903/In9Il8GYSMXmcoACW7AAAXDYNhFlPq9GTRv8Aj7hVVOs04tK35DLkVmRi/R4qtonqupSO5QTUeYt5Qv20w9TTpU0kkTaejWL0z1SQbbzTTkriY0dvVFqeQ4nXKhYPNJP6CL9xhD6W1G4CkuJ01AqD6wy5wp9VMMi2x5j6OiVa01OugJxa645H6eqUbTzYlJHIixoGkeVCe/KCa8Yz7FtlMkyCKWJ8CpRHoREXtxiZmJoNIuGzkFK3USAr1oPCOkSMt0bSGxfIkJr+EAflFNQzVUrA78nHSP3xV9NJrqt7m/iwaI++CzwQQRlLXRGCclkuoU2sAhQoRyP/AD0jPE3tZPrlVszKbpBLbifmSq45VFDQ8+FYugjMjw1px2c1RPI2OMucMNvJR+E55DEEocNq5FHcpK9Fd1aK8Ic7VynvGJS7NiMozd1VKV/lHrDTHsIbxCXS6yRnAqhXEb0K4X8j4wq2QeL86pxYIU0wlBB+YUSSfI2jc12mDUZPa0g89h9VgajVkU2bHOBbyzI9FY4i0HGXWwRUoUk8syd/nCX2evVkkj5VqHrm/ONLZvFSrEptB0WTT/6jlHp9I87Kr93mJ2XAJKSVoTxArv4kFG7jCRgLInxbe672PqnhUNfMyUZd5p9R6Kkx+W6SWeRStW1U7wKjXmBGqMXph/TpIqGcw4ZqUp/NakReO7UzyT0bn2Nb9UUNDcAKBPpCNGMvBos9IS2RTIaEChravZvwhuHsx7oxpEWvfw2pOftaNsh0Qb2I3Y7FrTD6lqKlqKlKNSTqYpNgcWKJrIojK6KEnWqalND5inOJeNrC5hKHm1rBKUrCiBrY1jcqIhJE5ltiwKaZ0czZL7V1Gek1IYQtLaUrYWXAhGhFVZgOZQon8UbGI4SzNs0ISQsZkrAuKiygfGGLLoUkKSahQBB4g3BiRnZ9TLi5VhaUtkglwg/9tnNSkkClz2a0pmpYAGORh05D3TZwN/D9edztXaTauJveF2kW8f2OlhsulGA4I+l6YlkFNCAhx0XCRckJ++QaU3UPfFlI4AhhpTbVklKgagZlE/EVWrQWpG5h2HoZbCGxYXrqVE6qUd5O8x8ecKVZlqSlsAi5pUnJQmthSix4iJT1b53YZepG39bFCno2QMxz9Adnydq597NjSaXX9yf6kR62vwxgsom5cZQ4spKdx7VwN107rGse5CdkZIqKFrmVqQUEBICKGlQc240+9vhJjWPOza0giiU2Q2kWHdvJjdaySSp1zbhuGeF/Bc+98cdLqXWLsbWxseabbBDpDMsK7DjRJvpQ0qOdFa8hEzKyqnFpQgFSlEAAc/oIq2pb3CSdLtn5kZEotVKbip4WJP8AKOMY9hphImW0tJOZST0q1HdStEJFgMwTckk8okJtHWzMFxs3YDE+3goGEP1MDzY7d+JwHvwunOBezxCKLmD0irHIOyOR+f0HfDTaDruysuCOs50ih91rrUpwJp5Q9JhDgY6d92b+E/ZNc0pPWUOSlVp3RgfyJJXGaQ5DDmcvnwXSfxo4WiGIW0jjyGJ+PFP4RSlHMQeWD+yaQ34qJWfGwhy++EJUtRolIJJ4AXMKdlGyWS8sUU+sunkFdkeCQIXj7sb3eHX9BMS96RjPHp+ynURmx4zTc6+dMxSCdwzKNPID0imxqd6GXdcrTKgkd+g9aRFyCSxg7jgsp4603KIR/SCfGGqVhMTv+RDR1ulKuQCZn/EOcelgs3tMk6hl4Dignv6yf9UM5HGOhwpDpIzBvKnmbpSPQeRjziaPecKChqG0rvc1bpm+h84n2JdU2iTlEGiUILjityaqIFRxpp+PvhyNokgayTJjjfkLn9JGRzo6h0keb2C3M2H7WX2f4CXHPeV9lBOWvxK3nwr590dFhSqeQwtiVapmNstT1EJBJJ5mlBXWtYbRnVsz5pNY4WBy5LUoYGQR6tpuRnzRBBBCSeRGjjWGiYYcaPxCx4EXB8wI3oIk1xa4OGYUXtD2lpyK5bsvj65J4tO1DZVRaT8CtMw/PiPCOiyuHIS6t5GroTmpoctaKHMg+g8ZnbvZbpAZhoVWkddI+ID4hzA8x3Xxez/aTMPdnDcfsyd4Hw+Go5d0bVS0VMP8iLPJ4WDSuNLN/GmyzYUm2RcpiQHFTg9FH8ofbUoEvOMTRFW1/ZujdSlL8apNf4IU7OyoTiy0/Ip2n+anoYoJ59M971KEAONGrfOlKHzqDyUIuqHf7gP/AKdAaXI4e6ppW3pnM/q0zo8xj7FOp7BmnWOhUmqAkBPFNBQFJOhHHzjjLrRSopUKKSaEHUEagx1HYnGelZ6JdnWeqoHWgsD4UynmOcOMTwpt9tSFpBzDWgqDuIPEQtTVbqGR0cguL/T4pqqo218bZYzY2+jwXFII2Z7DXGTldQpB3VFK04HfGBtwpIIsRpHUhwcLtxXIlpabOwXQMFxhTkuzKyqyXcn2jihQMprele0RUJTSvGKjDsIbZa6NIqDXOVXKydSsntE8+6OVbOTbzLocZQpWWywElQynUGmmle8R1nD8SbfQFtLCknhu5EbjyMcr2lC6F3d/E4nnx9l1/Zc7Zm3f+QFhy4e61GMKWypPQOUardpdVBI39GquZP4TUd0c3xjEHp6ZypClVUQ23wH0rS5PrQR1yIjAMBUxPqWkVZUlZQsXFyOqTuULi+tIKCoazTkdbSAw+7/Ne9oUzn6uNlw0nG33LyyWrhGwrJVlemEqWm6m21CwFK5jry0EaatrGGBSTlkoN/tHLquKWuT4Vpyj37Om8zz3EtEV/ERE/iuCuyy8jqacFDsq/Cd8arGCSd0cztK1rDIdBmsZ7zHTtlgZo3vc5nhicl5exAuu55hS3K60IBp92oIHdSkeziCUEFhKmyDULKyVEcDlomnhGjGSXQFKSFKygmhVQmg40FzGkY224DZs6LLEj754nbt6rqGI4n71SXllVDiauuCv2aDuH31aU3X8H0rLJbQlCBRKRQDkIi30DDehcYdKpd1QzghKq27SVAbxeg4RTzuPNtsdOCFhXYCTdZOiU86+V+EchPEbNbFi05b78ePt4rtaeYXc6XBwz3AcOHv4LU2hc6VTcmnV3rOkfC2k38VHqjxh2hAAAAoAKAd0LMCw1aM7r1C88arpokDsoTyA9YYzEwlCFLUaJSCSeAELykYRtxt5n7gOSZiBxlfgT5AZfJ5qV27mi50Mog9d1YKuQBtXxv8AwmM22csG8OLaeyjIkdwIELMAczuP4lMWQmobB3burxIHU5lR3w52heL2GKXSmdpK6cOyqn5Ro21UkUYya4X/APY59Asy4mjmkObmm3/qMupxS3Zl8qwp5PyJdSPFJV9VGPUkUYXJZlgdO5fLvJ3JP3Ug37zxEGwc2lqRcccNEpcUT/KnzJ3CJZ517Epqg36Dc2gHU91bnefAQyItZLI12DA67uPD3KVM2rhic3GQts3hx9gqPYGVW667NumpVVINNSaEkcABQecXEa2HSCWWkNIHVQKDnxJ5k3PfGzGNVTa6UuGWzktykg1EQYc8zzKIIIIWTSIIIIEJW1jYEwqXdolerZ0C0q0pX4gbU30qOAmNq9j1pcMzK6g5igagi+ZAGt701r5Q82w2e95aqj9q3dB0rxTX1HMCJXBdu3WD0cwCtKTQ17aaW39qnA35xtUjH21tPnk5u/8AysKtkZpampGBxa4bP8LFsjP9LiQcUAC5nNBpUgnysY2MVnfd8X6SvVJTm3dVSQk14017xFBLyMtNutzUusBxCgVUGu4hadyqaK+sJ/aZh12nxvGRXhdP+ryhlk0ctSGkWu3RIOxKyQSQ0pcCDZ+kCNq2to5dUnNJnmwShRyupHO1bcba/EBxiuk5tLqEuIOZKhUH/m+FcjPNuSCXHesgtfaVBPZFFV3m4MSypt7DKhsh2XeGZpR0SSLE01tqPiAqKXEI6o1DdWfzbgOIGzmPRP65tM7WD/xuxPAnbyPqn22LSHwiWSnO+o5kUP7MDVazuRupv3XEa2zmHy6U+6zDKA+DU5wD0upCkKp1gASKC4vzhzgGGobRnC+lW7RS3fn4U4J4CNnFMKbmEZXAbGqVA0Uk8UncYq/kBjdRc6O/bflu4eKu/jF7teQNI7Nlue/j4ZLZZYShISgBKQKAAUA7hCnEdmwtzpmVqYe3qRSiv8ROiv8AmsYETsxKij6S+0P75A64H/yI304jdDeRxJt5OZpaVjkdO8ajxim0kR02m435g8/gq+8Uw0HCx3HAjl8hKlYpNtV6WWDor2mD/oV1vWPWETzRecCEvIU71yhxspSCKBRTUdo1BN7m/e8giJmaQRo2vu+MfKykIXAg6VwN/wA4ed1zjYBuj0yn/wCMjj8VNN8azDrwaMm40paHTlYUsKbyqFKEZxYV+Hv4xu7CuBucfSogE1QOZzE0HgCfCKzFyCrI+kBmgUl2tOjWk16xNk7iDpqDrfaqJ9XUEFt72PTaP8rCpqfWUwIdaxcOuw/44rkTzRSpSTqkkHvBpHxpoqUEpFSSABxJ0jaxmYDkw8tPZU4ojmCTQ+OsbWzMm+p9C2G8xQa1PZGvaO76xuOk0Y9M4YbVz7Y9KXQbjjs3LpcwGJWWQl4gobCQnMASpSdMo3qqN0TcpILYdE46zlZJUoNgkljPT7Qp+oHZrypFFh+AkLD0wvpntxpRDddzad34jcw3IrYxyAqBFdoOlf8AL9fPlbPtjTGaziNG34j5+PO+Xlp0KSFJIKSKgi4IO8RHbVT6pp5Mixe9XVagU3Gm4b+dBrGtimIrlnlS0krN0n92L9Com+Q6CovQ9nWG2yUg3LqUyk53soU8saJJPVR9fKp1AF8cIpxrs9rR7nl5lLyTGpOoyF7OPsOfkM0i27eDTbEm3ohIUeJ+FNaWqbnyih2nUW8NUDY5EIp3lIIt4xHOD3rFKG4L1OIyt/llT6xa7VYWuaDbCKpSVZ1r3AJsB95RJrTlDMwbGYGPOXed6pWEulE72DPut9PdRUspcywzJS6a0qt1VwKkmlSdwFO80ppFzg+EtSDBzLA0K3FUFToB3cBz5xrTE/LYY0EJFVG4SKZln5lHcOflE3IdNikxV05WW7lIrlH3RxURv4V7oJNKoaT+MVySdp+7ERhtM4N/OYgADYB9zV/h070raXAkpCrprqU/CeVRQ03VjZj4BSPsYLiCcF0LQQBdEEEEeL1EEEECERN7UbHImvtEEIdpruVTQK+mbhxikhdjU260jpW0hYRdaNCRxSeI1pS4i+nfIyQGM2KXqY45IyJBcLlbsvMSToJCmljRQ0PcdFDlFjJbRN4gwqWdAQ6pPV+VShcFPA1Fcv1hlJ7Vyk2A2ugKvgcT+d0+saGI+zppXWl1ls6gElSfA9oeZjakqGSECpaWPGR+7OvNYUVK+IE0rg9hzbf7j05L5sJMZ2HZRyykFQKT8q6gi/BVfMQpwCc6J1eHzIzNKUUCvwmtiOAUaEcCQeMfZeSmZCaD7wK2ycrjiTUKCtSfiqKVuNRzjb9oWCghM23pYLI8kq+g8onZhmLb92TEEbHD3ULyCAOsdKPAg7WH2+F6CH8LUaAvSqjU8Uc/un0PIxXYXi7UwgLaUCN43p5KG4xo7K4p7zKpUvrKFULrvI48agg+MLcS2KKV9NJOdC58tSEnfbgPu3TyEZ8pZK4sm7rxhfYefyFpRB8TA+DvMONto5fBVZCqe2aYdVnyltz942ShXiRr4wgY23dYX0U8yUqt1kU8yK0P8J8IqMNxhp9OZpYUNN4O7caHeIXdDPT94Zbxl1TLJ6ep7hz3HMeBS3/pk42PsppLlNA839VoNT5RtyLs1nAebZCb1Uhaq8qJKeNN8M4IqdMXCzgOlvSyubAGm7XHrf1uojYxv/vJ1Q1CiB4rX+kN3pOeeCkrcYaQoEEISparihFVUHjGpsfJLRMTqlJKQXKCu+61W5UI84q4bq5tGcltjgOOwJKjg0oAHXGLuG0qMb9mbQUgl1ZA7QoBm4AEdkU7/CK2Uk0NJCG0hCRuAp/w849PzCUJKlqCUjUk0ES2Je0RlPVYSp1W40IT69Y+A8YheqrMMXW6fCs0aSixwbfr8qrcdCQSogAakmgER+JbVuTKzLyCSSbKduABvKflH3j4DQx8Rs9NzhzTjhbb3NIPiKgWHeamKeSw9qWbIbSEJAqT3b1E3PeY9Ahp8++7/wCR8qJM1TldjN/9R+PVROJJRhjQQ2c006Os58iTrl4VOnGhJ0Ahls217ph7kwsddYLnPggGvEmv8UTcug4jP1VXITU62QnQciR6qJh57QMSKi3JtAlSqKUAP5Ujxv4CNSRhcWQO/J3eeeA2clkxSBofUNFmt7rBxO3mtX2dSABcmXCAlIygmwvQqNTpQUHiYzbQ+0LVuV7ulP8AoH5ny3x4kdipl1ttD7gaaRo2m53mpA6uYk6knXwilwzZaWlusEAqFOus1IpvFbJve1IpnmptcZJDpnYBkPHarqeGq1IijGgNpOZ8NiicG2OfmldI8VIQTUqVdSu4H6n1jo+H4ehhsNtpypHrzJ3k8Yn3druneTLyYqSes6RZCd6kg6kc7VpY1ioAhOumnfYSYDYPlO9nwQR3MXeO12/kvsEEEZq1UQQQQIRBBBAhEEEECFG7SbAB0lyXyoUdUGyTzFOyTw07oj1rm5M5SXWqHSpynfanVV4R2KMb4SRRdKEgUVShqbC/ONWDtN7BoSDSHHNY9R2VG92nGdA8MlzaR9oswj9oEOjuynzTb0iildtpSYQW3athQylK+yai9FJ07zSGE3sZKOGpZCSfkJT6JNPSFh9msv8AvHfNH+yLnTUEuNi08PvsqWQ9oRYaQeOP33Wrs6n3KbLJUFMzF2lg1BIrQV0zUND/AA8YuIjV+zhA7Mw4kA5hUA0PG1L21tDKb2zl2EgLdDjgAqGhUE76GuVN9xNoXqWiocHQkuO3A9UzSuNMwtmAa3ZiOnwnczKIcTlcQlaeCgCPWJye9nsus1bKmla9U1HkrTwIhTOe04/3TI71q8rJ/WNP/wDpcx+7a8l/74vgoq2PFmHj7JeevoJMH97w905GzmINKq1OZxu6Qq38QoKEfFKxZBpRtz7w6P8AMp+kL5T2mrB+0ZSR9wkehrFfgOPJmkFaELTSxzCx/CoWVBP/ACIRpSxtI32HtZEH8ac6MMrwd1z73U/7zi/7pvzb/wB8elYRijgoqZQjf1bHuJSgfWHGJbXyzNlOBSvlR1j6WB7yIRO+05u+VhZ4VUB50rT1jyP+RILxwtHh8leyfxozaSdx/wC3wFsN+z1KlZph9x40pc09SSda74oMOwNhj9k2lJpTNSqj3qNz5xHo9p6s15cZeSzUf5aH0jba9prRPWZcA5FJ+tI8mp694s8EjgRboF7BVdnMN2EA7yDfqVZxK7fY30TPQoP2jtqDcnQ+fZ84YyW2Eq6aJeSDwXVHkVUB7oUTOxfvLin1zRUVHq5AKJA0ANTp9awvTRtilDqi4A3g4lM1Urpoi2ms4ncRgFsbM4c3IsZn1pQ4sZlZiAQBokcab6b662jw/tpJMqUpsFa19ooRQkj5lKpUd1Y1nPZqhRqqYcJ4kAnzMe2fZmyO064e7KPyMNF1I9xfLISTuFh98UoG1jGiOGNrQMrkE/fBLZ72mOGoaaSjgpRzHvpYA+caErhk7iBBWpXRk9pZogU+VA18B4xcSmzUoyoANozK0znMTT5Qsn0h1HhroYR/t47Hec/vipN7PmmP+5kuNwy9vRK8B2eblEZUXUe0s6q/QcoaQQRkve6Rxc43JWxHG2NoawWARBBBEFNEEEECEQQQQIRBBBAhEeXGwoEKAINiCKg98eoIEKaxDZh5IJk5hbY/dqUSm2mUmpQOV/CJubGKtkgl5XNFFD/KPTWOkwRoRVzmfk1ruYx6/Kzpuz2PxY5zeRw6fC5BNy067+0RMr70OEeVKCMbOy80qlJdy/FOXzzUp4x2OCHB2y9os1gCRPYbHG7nkrmUn7OZhXbKGx35j5C3PWHMr7Mmx+0eWq/wgJFPHNFpEptdtaWT0LFFPKsSL5K6Cm9R4d3GK2V1XUv0GG3JWPoKKlZpvF+fwlmL4BISdC4XFq1DWcdb8VAKJ51EekYdPToAWRLMUsgClvwg5j4kCGezGyIb+3mRnfUc3WNcn6q318uJqY8mrNWdFp03D+o+w91KGh1g0nDQaf6Rgf8AsfZScp7N5dNM6lrI1uEg+AFQPGNJmSw/3hTDssplVaJK1rAXegoc+/dxi5hbjuAtzTeVwUI7Khqk/mOUUx1r3O/1XusdoNreG1XSUEbW/wCixtxsIBvwuckme9nEseypxPcoH+oE+sKJz2ZOAEtPJVyUkp9QT9I3cDx1yVe90nD1f7txXDdU70nidCCDytYukqqqmdbTuDkcwQqY6Ojqmk6FiMxkQVyCc2QmmzdlShxR1v6b+kL1NusqoQ42r+JJ/Ix2+CLm9tPtZ7Afvil39hMvdjyPP4XJpCdxApAaMwpO40UofzEH6xQYdguIvD7WYU0k8+v5JpTxPhFzBC0vaRd+MbR4XKai7LDPzkcfGwS7CcCblx1AVKPacUaqV3n8hDGCCM173POk43K1GMawaLRYIgggiKmiCCCBCIIIIEIggggQiCCCBCIIIIEIggggQiCCCBCI1XMLaU6l4tpLidFUuP1jagj0OLciouaHZhEEEEeKSIIIIELTxHCGnwA8gLAuK1t3EXjZZaCEhKRRKRQAbgNBHuCJF7iNEnBRDGglwGJRBBBEVJEEEECEQQQQIRBBBAhEEEECEQQQQIX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19138" name="Picture 2" descr="http://www.infoaec.com/numero135/imagenes/Cab%20-%20Moscu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230" y="1617044"/>
            <a:ext cx="2556513" cy="1789560"/>
          </a:xfrm>
          <a:prstGeom prst="rect">
            <a:avLst/>
          </a:prstGeom>
          <a:noFill/>
        </p:spPr>
      </p:pic>
      <p:pic>
        <p:nvPicPr>
          <p:cNvPr id="219144" name="Picture 8" descr="http://www.msc.es/ciudadanos/accidentes/accidentesTrafico/img/deceni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281" y="3601398"/>
            <a:ext cx="2857500" cy="1276350"/>
          </a:xfrm>
          <a:prstGeom prst="rect">
            <a:avLst/>
          </a:prstGeom>
          <a:noFill/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 cstate="print"/>
          <a:srcRect l="27355" t="43453" r="29215" b="34071"/>
          <a:stretch>
            <a:fillRect/>
          </a:stretch>
        </p:blipFill>
        <p:spPr bwMode="auto">
          <a:xfrm>
            <a:off x="483068" y="5281269"/>
            <a:ext cx="3275856" cy="982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Elipse"/>
          <p:cNvSpPr/>
          <p:nvPr/>
        </p:nvSpPr>
        <p:spPr bwMode="auto">
          <a:xfrm>
            <a:off x="2402734" y="5197485"/>
            <a:ext cx="864096" cy="108012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87878"/>
              </a:buClr>
              <a:buSzTx/>
              <a:buFont typeface="Wingdings" pitchFamily="2" charset="2"/>
              <a:buChar char="n"/>
              <a:tabLst/>
            </a:pPr>
            <a:endParaRPr kumimoji="0" lang="es-ES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18 Elipse"/>
          <p:cNvSpPr/>
          <p:nvPr/>
        </p:nvSpPr>
        <p:spPr bwMode="auto">
          <a:xfrm>
            <a:off x="3074372" y="5190696"/>
            <a:ext cx="864096" cy="108012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87878"/>
              </a:buClr>
              <a:buSzTx/>
              <a:buFont typeface="Wingdings" pitchFamily="2" charset="2"/>
              <a:buChar char="n"/>
              <a:tabLst/>
            </a:pPr>
            <a:endParaRPr kumimoji="0" lang="es-ES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31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611560" y="1124744"/>
            <a:ext cx="7526869" cy="5112568"/>
          </a:xfrm>
        </p:spPr>
        <p:txBody>
          <a:bodyPr/>
          <a:lstStyle/>
          <a:p>
            <a:pPr marL="0" indent="0">
              <a:buNone/>
            </a:pPr>
            <a:r>
              <a:rPr lang="es-ES" sz="1600" b="1" dirty="0">
                <a:solidFill>
                  <a:srgbClr val="0070C0"/>
                </a:solidFill>
              </a:rPr>
              <a:t>ONU. La declaración de Moscú. Decenio de acción </a:t>
            </a:r>
            <a:r>
              <a:rPr lang="es-ES" sz="1600" b="1" dirty="0" smtClean="0">
                <a:solidFill>
                  <a:srgbClr val="0070C0"/>
                </a:solidFill>
              </a:rPr>
              <a:t>2011-2020</a:t>
            </a:r>
          </a:p>
          <a:p>
            <a:pPr marL="0" indent="0">
              <a:buNone/>
            </a:pPr>
            <a:endParaRPr lang="es-ES" sz="1600" b="1" dirty="0">
              <a:solidFill>
                <a:srgbClr val="0070C0"/>
              </a:solidFill>
            </a:endParaRPr>
          </a:p>
          <a:p>
            <a:pPr>
              <a:buAutoNum type="arabicPeriod"/>
            </a:pPr>
            <a:r>
              <a:rPr lang="es-ES" sz="1600" dirty="0" smtClean="0"/>
              <a:t>Aplicar las recomendaciones del Informe Mundial sobre prevención de las lesiones en niños.</a:t>
            </a:r>
          </a:p>
          <a:p>
            <a:pPr>
              <a:buAutoNum type="arabicPeriod"/>
            </a:pPr>
            <a:r>
              <a:rPr lang="es-ES" sz="1600" dirty="0" smtClean="0"/>
              <a:t>Reforzar la función rectora de los organismos responsables de la seguridad vial.</a:t>
            </a:r>
          </a:p>
          <a:p>
            <a:pPr>
              <a:buAutoNum type="arabicPeriod"/>
            </a:pPr>
            <a:r>
              <a:rPr lang="es-ES" sz="1600" dirty="0" smtClean="0"/>
              <a:t>Formular objetivos ambiciosos pero viables y movilizar recursos para su cumplimiento.</a:t>
            </a:r>
          </a:p>
          <a:p>
            <a:pPr>
              <a:buAutoNum type="arabicPeriod"/>
            </a:pPr>
            <a:r>
              <a:rPr lang="es-ES" sz="1600" dirty="0" smtClean="0"/>
              <a:t>Medidas de infraestructura especialmente para colectivos vulnerables.</a:t>
            </a:r>
          </a:p>
          <a:p>
            <a:pPr>
              <a:buAutoNum type="arabicPeriod"/>
            </a:pPr>
            <a:r>
              <a:rPr lang="es-ES" sz="1600" dirty="0" smtClean="0"/>
              <a:t>Sistemas de transporte más seguros y sostenibles.</a:t>
            </a:r>
          </a:p>
          <a:p>
            <a:pPr>
              <a:buAutoNum type="arabicPeriod"/>
            </a:pPr>
            <a:r>
              <a:rPr lang="es-ES" sz="1600" dirty="0" smtClean="0"/>
              <a:t>Perfeccionar legislación y registro de vehículos y conductores.</a:t>
            </a:r>
          </a:p>
          <a:p>
            <a:pPr>
              <a:buAutoNum type="arabicPeriod"/>
            </a:pPr>
            <a:r>
              <a:rPr lang="es-ES" sz="1600" dirty="0" smtClean="0"/>
              <a:t>Armonizar instrumentos jurídicos y normativos.</a:t>
            </a:r>
          </a:p>
          <a:p>
            <a:pPr>
              <a:buAutoNum type="arabicPeriod"/>
            </a:pPr>
            <a:r>
              <a:rPr lang="es-ES" sz="1600" b="1" dirty="0" smtClean="0">
                <a:solidFill>
                  <a:srgbClr val="FF0000"/>
                </a:solidFill>
              </a:rPr>
              <a:t>Impulsar a las organizaciones en su colaboración con la seguridad vial laboral.</a:t>
            </a:r>
          </a:p>
          <a:p>
            <a:pPr>
              <a:buAutoNum type="arabicPeriod"/>
            </a:pPr>
            <a:r>
              <a:rPr lang="es-ES" sz="1600" b="1" dirty="0" smtClean="0">
                <a:solidFill>
                  <a:srgbClr val="FF0000"/>
                </a:solidFill>
              </a:rPr>
              <a:t>Aunar fuerzas entre entidades públicas y privadas por la seguridad vial.</a:t>
            </a:r>
          </a:p>
          <a:p>
            <a:pPr>
              <a:buAutoNum type="arabicPeriod"/>
            </a:pPr>
            <a:r>
              <a:rPr lang="es-ES" sz="1600" dirty="0" smtClean="0"/>
              <a:t>Mejorar el registro y comparación de datos a nivel internacional.</a:t>
            </a:r>
          </a:p>
          <a:p>
            <a:pPr>
              <a:buAutoNum type="arabicPeriod"/>
            </a:pPr>
            <a:r>
              <a:rPr lang="es-ES" sz="1600" dirty="0" smtClean="0"/>
              <a:t>Fortalecer los servicios </a:t>
            </a:r>
            <a:r>
              <a:rPr lang="es-ES" sz="1600" dirty="0" err="1" smtClean="0"/>
              <a:t>prehospitalarios</a:t>
            </a:r>
            <a:r>
              <a:rPr lang="es-ES" sz="1600" dirty="0" smtClean="0"/>
              <a:t>, hospitalarios y de rehabilitación y reintegración social de los lesionados. </a:t>
            </a:r>
          </a:p>
          <a:p>
            <a:pPr>
              <a:buAutoNum type="arabicPeriod"/>
            </a:pPr>
            <a:r>
              <a:rPr lang="es-ES" sz="1600" dirty="0"/>
              <a:t> </a:t>
            </a:r>
            <a:r>
              <a:rPr lang="es-ES" sz="1600" dirty="0" smtClean="0"/>
              <a:t>Mejorar las acciones y políticas sobre el consumo de sustancias</a:t>
            </a:r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endParaRPr lang="es-ES" sz="1600" dirty="0"/>
          </a:p>
        </p:txBody>
      </p:sp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914400" y="188913"/>
            <a:ext cx="6549656" cy="503783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>Marco de referencia: Estrategias de seguridad vial</a:t>
            </a:r>
            <a:endParaRPr lang="es-ES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368" y="188913"/>
            <a:ext cx="1160179" cy="116017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743" y="2665753"/>
            <a:ext cx="1569257" cy="203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57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b="1" dirty="0" smtClean="0"/>
              <a:t>Contextualización del problema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73536" y="1731715"/>
            <a:ext cx="5374851" cy="4392488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400" dirty="0" smtClean="0"/>
              <a:t>Comisión Europea: “Hacia un espacio europeo de seguridad vial: orientaciones políticas sobre seguridad vial 2011-2020.</a:t>
            </a:r>
          </a:p>
          <a:p>
            <a:pPr lvl="1" algn="just"/>
            <a:r>
              <a:rPr lang="es-ES" sz="1800" dirty="0" smtClean="0"/>
              <a:t>Objeto:</a:t>
            </a:r>
            <a:r>
              <a:rPr lang="es-ES" sz="1800" b="0" dirty="0" smtClean="0"/>
              <a:t> reducir a la mitad el número total de víctimas en las carreteras. Para ello se han determinado OCHO objetivos </a:t>
            </a:r>
            <a:r>
              <a:rPr lang="es-ES" sz="1800" dirty="0" smtClean="0"/>
              <a:t>pero no se habla de manera directa de los </a:t>
            </a:r>
            <a:r>
              <a:rPr lang="es-ES" sz="1800" dirty="0" smtClean="0"/>
              <a:t>accidentes laborales viales</a:t>
            </a:r>
            <a:endParaRPr lang="es-ES" sz="1800" dirty="0" smtClean="0"/>
          </a:p>
          <a:p>
            <a:pPr marL="0" indent="0" algn="just">
              <a:buNone/>
            </a:pPr>
            <a:endParaRPr lang="es-ES" sz="1800" dirty="0" smtClean="0"/>
          </a:p>
          <a:p>
            <a:pPr marL="0" indent="0" algn="just">
              <a:buNone/>
            </a:pPr>
            <a:endParaRPr lang="es-ES" sz="1800" dirty="0" smtClean="0"/>
          </a:p>
          <a:p>
            <a:pPr marL="0" indent="0" algn="just">
              <a:buNone/>
            </a:pPr>
            <a:endParaRPr lang="es-ES" sz="1800" dirty="0" smtClean="0"/>
          </a:p>
          <a:p>
            <a:pPr algn="just">
              <a:buFont typeface="Arial" pitchFamily="34" charset="0"/>
              <a:buChar char="•"/>
            </a:pPr>
            <a:r>
              <a:rPr lang="es-ES" sz="2400" dirty="0" smtClean="0"/>
              <a:t>En España, dentro de la Estrategia de Seguridad Vial 2011-2020, </a:t>
            </a:r>
            <a:r>
              <a:rPr lang="es-ES" sz="2400" b="0" dirty="0" smtClean="0"/>
              <a:t>realizada por el Ministerio del Interior, también aparecen las intervenciones sobre </a:t>
            </a:r>
            <a:r>
              <a:rPr lang="es-ES" sz="2400" dirty="0" smtClean="0"/>
              <a:t>seguridad vial laboral, como objetivo fundamental para reducir la siniestralidad.</a:t>
            </a:r>
            <a:endParaRPr lang="es-ES" sz="2400" b="0" dirty="0" smtClean="0"/>
          </a:p>
        </p:txBody>
      </p:sp>
      <p:sp>
        <p:nvSpPr>
          <p:cNvPr id="188422" name="AutoShape 6" descr="data:image/jpeg;base64,/9j/4AAQSkZJRgABAQAAAQABAAD/2wCEAAkGBhQQERUUEhQWFRUVGB8aGRYYGRgdIBggHR4YHSAaGxoZHCYeIBwmIBwaIS8gIygpLCwsGB4yNjIqNSorLCkBCQoKDgwOGg8PGiwkHyU1LDIpLiouLCwqNS8yNC4sLDQsKiwsKSwtKSwsLCwvLCwsLCwsLCwtLCwsLCwsLCwsKf/AABEIAOEA4QMBIgACEQEDEQH/xAAcAAACAwEBAQEAAAAAAAAAAAAABQQGBwIDAQj/xABJEAACAQMBBAUGDQMDAgQHAAABAgMABBEhBQYSMRMiQVFhBzJxgZLRFBUWIzRCUlNUcpGxwWKCoSQzQ4OiF2Nzk2Sys8LS4eP/xAAbAQACAgMBAAAAAAAAAAAAAAAAAwIEAQYHBf/EADMRAAIBAgMFBQcFAQEAAAAAAAECAAMREiExBBNBUZEiMlJhcRQzNHKBsfAFwdHh8aFC/9oADAMBAAIRAxEAPwBVvbt64jvZ1SeRVD4ChyANByGaUfKW6/ETe23vqRvp9PuPz/wKS16mx7NROz0yUHdHAcpTq1H3jZnUxl8pbr8RN7be+j5S3X4ib2299LaKtey0PAvQRW8fmesZfKW6/ETe23vo+Ut1+Im9tvfS2ij2Wh4F6CG8fmesZfKW6/ETe23vo+Ut1+Im9tvfS2ij2Wh4F6CG8fmesZfKW6/ETe23vo+Ut1+Im9tvfS2ij2Wh4F6CG8fmesZfKW6/ETe23vo+Ut1+Im9tvfS2ij2Wh4F6CG8fmesZfKW6/ETe23vo+Ut1+Im9tvfS2ij2Wh4F6CG8fmesZfKW6/ETe23vo+Ut1+Im9tvfS2pd5siaFI3ljZElGUYjRxgHI9RH61j2ah4F6CZ3j8zPf5S3X4ib2299HyluvxE3tt76W0Vn2Wh4F6CY3j8z1jL5S3X4ib2299HyluvxE3tt76W0Uey0PAvQQ3j8z1jL5S3X4ib2299HyluvxE3tt76W0Uey0PAvQQ3j8z1jL5S3X4ib2299HyluvxE3tt76W0Uey0PAvQQ3j8z1jL5S3X4ib2299HyluvxE3tt76W0Uey0PAvQQ3j8z1jL5S3X4ib2299dR7yXWR/qJeY+u3vpXXUXnD0j96i2y0LHsL0EyKj31PWb5iivtFcjm03mNb6fT7j8/8CktOt9Pp9x+f+BSWuubF8NT+VfsJq1b3jephRRRVqLhRRRRCFFFFEIUUVaJ9wJvi+O9jPSKwLOgGsYBIzz6w0OeWPRkiLOq2vxmQCdJV6eWe6EzxrJI0VvG/mPPII+PxVdWI8cYry3RsknvraOTVGlUMD2jnj0HGPXTnyru/wAZyhuSqgQdgXhB08OLi9eaWznGEHrJADDiMTLu6RepavInXdF6WM8a/OcJDA6ZHWHdXW9273wC6aDj4+FVPFjhzxDPLJ/eoGyZuCeJ/syI36MDV+8pkSJtq3aTzGEJbPcJGBz6hUWdlcA8jMgAqTE025MVnBHNtCZ42l1S3iQM+O9ixCjmMjszzzpXe2thNfQyX1vObhY9JI3QI8KgaBVUleAD7PYDz1qb5ai3w9M+b0K8PtPn/OP8VO8kC9FBfTyaRBADnkeFXY/oCPapONhTFW+f5lJ2GLBM5sLB55UijHE7nhUaDJPidPXXy8s3hkaORSrocMp7CPRVi3FmFqZr5lDC2QBFPbJIeBR6l4zTjys7NVpIb6HWK6QZI+0ACPWUx7Bp+9tUwcP3/wAi8HZvM/op7vdYx28kUCKA8UKCZtetIw4m7cdUEL6jSKmq2IXkSLG0KKKKlMQoooohCiiiiEK6i84ekfvXNdRecPSP3qLd0wGs32iiiuNzbJjW+n0+4/P/AAKS0630+n3H5/4FJa65sXw1P5V+wmr1veN6mFFFFWouFFFFEIAVdt0Nw1lniW9foulyUt/+SQAFssP+NMA6nBPZjnS283KuLe0hvVIZG6xMZyYtRwsSNOfd5pwDXW4+0Xba1vJIxZ3lwzMcklwy6n10ioxZCUPOMUWIxCK95rJYby4jQYVJXVR3AMcDXwxWhbsbZe0tbCdp44rfglSVHJJkxM+OjjUElwDz5DOtVze/d6W42xcxQrklw5J0VVKqxdm5BRnmaV7ev0+DwWqkO1q8wMqkFHDvkcB5kaA5OOdLYCqqr16TIOAky1b07rRPGNp7LcBAeNkGF6NlOcqDyIPNP0yNKi7a3tsdpxo14k0Nwgx0kIVlYc8EMwOM5IHZk61ROkOOHJ4c5xnTPLOOWfGuamtDS500PGYNTkI22leWwQR20b6OGaaUrxtgEBQqdVV1zzJJx3V773b2ybSkSSREQovCODi1Gc65Pif1pFRTQguDxkMRlhi3zkaFIbmKK6jj8zpeIMg7lkRg2OWhzyHcK52tvnLPALZEjt7ca9FECAx55ZmJZtdfTzzSCisbpb3tM4jGs22F+BJbIpB6VpZWOMOcBUA7cAZ59prQPJ3tCG62fJb3Wq2bicfkU8f6Ah1Pg+KyqvquRyJGRg47R3eio1KIdbD1mVexvPfaN808skr+dI5c+liT/wDqpGw9hyXcnBHgADLyNosa/aY93cOZOgqAuMjOcduP4q97CvEub21s7RSlqsgkfixxzFBxl5cflwF5D9s1GKLlMKLnOQ/KNu7Bs97eCHJcRcUrk+eSxAPDyHJtB2Y586p9aXvpu+LrajmedU42SOKKP5yVwAo0QHhQE8R4nIxzxS3yjbKsrFY7W3TMw68krMSwBGinGmvPGBgAd9Jo1clXUmTdMyeEo1FFFW4qFFFFEIV1F5w9I/eua6i84ekfvUW7pgNZvtFFFcbm2TGt9Pp9x+f+BSWnW+n0+4/P/ApLXXNi+Gp/Kv2E1et7xvUwoooq1Fwp1sbd4XcbCKVfhIOlu3V6RcD/AG3JwXznqaaV1uluo20ZWjSWOMqueudW8FUanvPdVrPktt4T/qNpxRkdgCAjH5pM59VIqVlXs3z9LyaoTnaJ9y98n2bI0Fwpa3YlZYmGqE6EhT/le0eNM9v7rps64t9oWx6SzMqP1SCU6wPCMnVSM4PqPeWm3hsmW34Jr0zTIOrcBeKQ4GisUUK4/Mc+IrL5L12jWMuxjQkqhOiluZA5AmlIN4cQy5+cmxwixz5Sw7379SXzuEUQwsRlF5yYGAZWHnEADA5D/NVimewt2571+CCMtjzmOip4sx0Ho5+FL5owrEAhgCRxDODjtGdcHnVhAq9lYtiTmZxRRRTJGFWLcTZMdzdYlHEqIX4TyY5UDPhrnHhSGC3aRuFFZ2+yoJP6DWrluBs2WC8xLG0fHE2AwwThkzoda8z9WqMmx1ShsbH1j9mUNVUEZXnn5R9jwwNE0SKhcMGVRgdXhwcDQcyKptXff/Z8txeBYxx8ESnh4lGOJn5BiM8uzuFVO92RNDrLFIg72RgPUSMGl/ozN7FTxtckcdfKS2oDfNYWEiUUUV68rQqRY7RkgYvE7RsQV4lODg8xnmKj02+S85tRdIvSQ6hmTUxkHBDrzHYc6jBGtRYgazIB4SzeTy/tbSK5vZXD3EYxHEefW04gTzLE4JHmgHPOoO7e6dxtiaSeVuCMsWlmPfzKoD2gepRjwBqNXq+2o77Cgjt8hI5GS5C8xklkLY+o2c55ZAFV3Uqbrqcr8hGKQRY8J5b8bWsBElpYxBhE2TcZ1J5Ng83zpljpoMDlVKp3u/us90DIzCG3TWS4fRV8F+03corz3iubVmRLONlSMcJkc9aY5zxsvJfADs7uQZTsvYGfORa57RiiiiinSEK6i84ekfvXNdRecPSP3qLd0wGs32iiiuNzbJjW+n0+4/P/AAKS0630+n3H5/4FJa65sXw1P5V+wmr1veN6mFFFTdjbRFvPHKY0lCNko4yGGoIP66HsOKsnTKLkSKUqQykgg5BBwQe8Eag1Zo9sQ344L75ubGFvEXn3CdB5w/rHWHbWgw7YtLhoDFs6CWCY4MvDGOhIHE6yr0fVKqC3PDDkaqW3d9NnyQzJBs+NJGBWOXgi0BOOPQZBxqO44qpvTUPdN/plHYQvGUu6sikrRBlkIbhBjPEHOcdU41z2VatgeTeWe9+DyNwiJVacrrwcQyIweRcjt5Drc8ay/I/sDp70yuOrbqGGftNop9Q4m9Qq1bD3jcy3UVnCZbmS5laSR+rFEAxRC7c2wqjCjnr41itWYEqvAawRAczPvlD21DsuyFnagI8q4Cr9RDozk8+JtQCdTqeysXqy7/Wyx3RUzNcT855TgDjOOoijkFGnPtxpjFJdm7OM7EZCqo4nkbzY1HNjj0gADUkgDU0zZ1CJfnI1CWa087GweZuGNeI4yeQCgc2ZjoqjtJIAqefg9v8A/EyDtyywr6MYeT05QfmFSdrkfB1+Ck/BcgPphzJ/5+CeepTHUxoOsGr7udu38Mn64PRIAz/1Z5KD44OvcDUa+0JRpNWqGyjr/sEQswVdTJOy7S+vlxG3RQ/04ij9AWMDiPqPiabbu7A+A7SSMvxl4GYnhx28uZ+zT3aO8QsYPnhH0mojijJwVBIXn5oxjJ/SqluhtaS42mrytxMUceCjhJwB2CtVbadr22hXqEBaQVreeXPj65Ceju6VJ0W5LXH0k/enZC3e1Eid+AGAHi05guQNa7i3FuLVg0Fw7JnrIjGJmHaBniQn8wxSjyln/Wj/ANJf3evbcbeGaORI3LPA7CPJyQjMDw4PZnHm+kjlTqa7YmwU6+zuLBRdSBnzz1vIE0jXZKg1OoP7T6tl8OuGj+BmPB4ekDKjqwXPXJVYXY4LcPCrHsbSq9e7HKL0kbCWHOOkX6pPJZFOqN6dD2Fq2BFEd9bvgFZ8wSqQCGHCzoSDoSrKQPBjWfb62Z2dtKQWylEYAqmMqwcDiThIwyFsjhORpjsr1v0zb/a6YcC1xp5jI/1EbRR3TEGVCrz5Kt7hZ3BhlOIZyBk8kfkD4A+af7e6ke3thhAZIwFKgdPACWNuzcgT2odB2lCeBjnBKe1KB16QEpkcQU4OO3BPbjlXqMFqoRKwJRrzTfKh5PEiVru2XhUayxgaD+tR2eI5dumtUqZbnZU4MchQugZHXzZUbUHDDBHgRoa1KDaUthbAT5vdnumFuEHXRGGMSp9ZMHHEDkdvYKSbe2SLrYFvMurWy9Vu0orGMj9Arf21SpVWACvmL2j3QHMayqvDtDaiiSaT5hP+SVlihTsOMAAns6oJqx7k7obPYSyyu1ytuMu5UpDnBJCg9d8AZOcDUaHNZs0jkBCWIByE1wCcahe86enStU2xsSa22XBs+3jZ57jrz8I80aFuJuQGeFMkjRDTa11AUG1+WWXGQTPO15lt7KryOyLwIzEqv2QSSF9Q09VeNOdrbCjto+tcxyT5GYosuFHbxSjq8Q06oz20mq2pBGUURbWFdRecPSP3rmuovOHpH70N3TMDWb7RRRXG5tkxrfT6fcfn/gUlp1vp9PuPz/wKS11zYvhqfyr9hNXre8b1MKl3GyJY4o5njKxy54HOMNjIOO3sqGeVWjyiQPHeBDno0ijWHu6MIvm/3cWfHNPLdoCQAyJkfdzac9kek6KR7eZSkilWCSocqQGAxxDXBB0OfGvXZuwYLraaW9uztbu4OWGGCheNlPiMFc99P/J5v7dLLb2arGYc8PmkMq6szcQbGQMnUUs8mlyvxvEeQcyAf3I5FV2LDGbWNv8AIwAZCaluVahLjaOAB/qQoA7FWOMqMdw4jSfeneKLY9s0FqOK4clnbGeBpCSZZD9o68KnuHYNYm0J7xNsXNtZkILoRyPIVz0QVArSL2Z7Nc5OOXOkflUeK2WGyhySD00zk5Z3IIVpG5liCx17CuMCqaU8VQXzvY2+nGPZrKbTPyWdu1mY+ksSf1JJ/eme15BCotUI6pzMw+vIMjGe1I8lR3njbtGPmwfm+kuPuFyn/queGP2etJ/06ibMsTPKseeEMesx+qoBZnPoUE+qvUOvkJUjLYj/AAZDcSao4aNITyn+1xj7pTgk8ywUDBBKtbXbN2yM1oFYTSHJADPFphY2yAiqEXqtwhcA6jBAre1L7p5copCABIk58KDRV8W7T3szHtpob02R6CJVdz1bjI4hITobcY14Fzg8OpfJB6q1XrUEqizqD5HT8/eTVipuDaeFzNDGxaRjeTHzjxMIgfzDDyeoqvcWFT91Nslr2HjEUaLxnCIkYHUbUkDJ9LE14S7oSSTiOBHXiUMySgq0GfqyEjX+lgOsNcA5As9h5M4EGZ5Gkxzx1FH8/wCRXl/qW3bHRomjUbNgRYC5FxbTQf8AJYoUarsGQaHjpEW9m8pN2zW0gKlFU9UMGILHk6kEdbu7ad7o7Nnkw8sMcMYdZDwpwNKyBuDKA8IVS5OQq5OOdNILywtjiLoyw+6UyP3c1DH9TTKOO9ukJt4egXBxJcDDH8sI19bkDwNeIdq2irs42bZaRVbWxPkbfnr5S4KaK5qVGudbL+fxIG2NvxQXloJOIrHJxvwKW4SUdYwQNckknA1wugNXbbWxo76LKMFkUMIpgAWiY6EjPIjkRoQR2EAjK7e4n2JKk1ysjy3J4nBYYCqeWhKmbOD3INBknK+R20+ypzNYOJLaeMS8EmoHExTDAEYdXyMj0GvZ2T9P9norTQ5jjwJ4/nEStUr42LMNeHKVy7s59mXRSVRxLkFTkrKjaEeKMMjv9BGkXa9isbgxkmKReOMnnwkkcLf1KQUPiueRFT95L971Uu3OXb5qUdisoypUdismuB9ZHqPZnprWWI+dD88no0WVf04H/wCm3fXuKTYMdeMpHkJbfJlv38GzbXGtu2SGIyIs6Hi/8sk69gJ8TWmTbGig2fPDHjojHKVHYocM2Ae4EnHhisJ3Q2uLS8ilcAx54ZARkFHBVsjtABzjwrQ9/YrnZts62r8VlOCnAet0BbsjbOQjDIAOQM6cxVHaKV6gAyv+dZYpv2c4h3o2b8Fh2XfIoLGKLjBGjMioyEjxUEH8orwv7na+1/8AjlMTahFUxx47NWIDekk1ZfK2gh2dZw9qsox+SMqf3FI5d6LyPZVq1tIyxpxwylVUlWVspliCVBQjHLl6KmhLIGAF7kZyLAAkT7s7yMXb4M0kUK+kuf0XC/8AdVEu7YxSOjc0YqfSpIP7UzsVu9ozoqvLM5YaszMF184kkhQOefCpnlHhVNp3IXkWBP5iqlv8k1YQsHwsbxbAWuBK3XUXnD0j965rqLzh6R+9ObumLGs32iiiuNzbJjW+n0+4/P8AwKS0630+n3H5/wCBSWuubF8NT+VfsJq9b3jephWgbB3/ALaS3S22nB0yxDEcoAJA5AHUMCBpxKdQBkdtU/d7ZwubqCFiQskiqSOeCdceOKvsuzdk7Rb4LZDoJ1PUkIbhcKetnLEt1QSM4OnprNcrkGB9RwmaYOoi7bW91jBFJHsu3KPKpR5mByFPNU4mLa8uwensN2tkhdnLfoPnLO742x9aMCLiX1c/Rxd9G8lxs6ztZLO0+fnfhElxoccLKxAbljq44V07ySKsnkYkWWzuYH1HSdYd6yIF/wDtNIY4aWIA68dTJgXaxlo2/tKKxEl7jjkmSOKJRzkI4yqjHeXycdg9FYtvrsueC4BumDTzIJXx9UsWHB6go5aDkOWa0PcexkuLsLcarstTBHn6zlmAk9IjVR7JqgeUPbAutoTOpyikRqe8Jpn0FuI+usbMuF8PU/aZqm63kGfqWUS9sszufRGFRf8ALS182aeC2uZO1gkK/wDUJZv+yIr6HNTbpYPg9p0rTA9E5HRojDWabtaRTn1V6GO0FkOvccJuDr0cWciNezpcYwx1z31axZfX94m0X7v9RpJ/w8ZdfzkhI/0Zg/8AZWm+R7dVFh+GSDMkhIjyPNUHBYZ7WIOvcPE0i3N3Hjv7acRSTIjPH15I0GeDpCVULIc6sufQPHFwub47MXhdnWGziiChOE9OrsquzISMOGUrzwBJnUkVU2ipiui6/n7x1NbWYyNsVuPppG8+S4lLf2uyKPUqqKre0FhuVtOmkd57mY5QHqwopdTGFOQHzw5YgsSDyFTbfeu3NxI1uXkhlJlePgbjhYjrtw/XjOOIlc8JJ7DmoO2Wt3u7KeAxsXmw7IRr5uOIDt9OtaqlKps22VWdD2gSrcrAm3l/XKX2ZalFQDpa4+ojrc6eKx2o9pHGeGeJCG4icFBITnOpyD2csDTu00Vi+0Y5PjmOWNDJ0CJIyAgEgEghSSBnrciRWrbE2/FdqWiJBU4eNgVdD3Mp1Hp5HsJr0aD7yhTYtdsILZ5/X1iiMLsALC5tPba9tA8ZNykbRoC56RVYLgHLdYHkM61hW2buCaO7S18yOUSx9UqBGzKsiKCxPDx9C+o7DovKt023YrcW8sTNwLIjKW+zkEZ1rDLTZ9rDNcRCaV8QShmVIipCpxEq3Sa4KjHZkeuvU2S2ZzyiK3CJdinjS4i+1EXH5ofnM+wJR/dXzdmQC7iB8126Nvyygxn/AAxpnu5HafCUCvcZIcaxxAYMbg5IlPYTUKyFoJIyJLnIZSPmoueRj/mr0SdRK1tIpEJ4+FtDxcJ8NcGtq2Gr8EmyL7BcIegk7JYx5uP6kIGncPDJyDby4urgDsmk/wDnath2zP8ADtlwX0P+/bATKR2FNJUPgcNp24FV9pzC+f8Aw8Iylxnrt7Zo2htMI4BhsoS7A8jJLnhU+gKG9XjWU7pb6TbNYmPhdHA4435Njt8D4/qDWs7v3BTZlzeyaPcCW4PgMERqD3BVXHprMtw9svadO62nwpQi8Q7IwC3WPVY4P8Uuj3WUi4Fh/P8A2SfUGO77y1ylCtvBFCT9bPFjxC4UZ9OfRWezXBkZnZizMSWYnJJOpJPfWif+MCjls+Af3f8A86rW+O+HxiYj0KQ9GGGFOc8WD3Du/wA1YoqVNglvreLc3/8AV5Xa6i84ekfvXNdRecPSP3qw3dMUNZvtFFFcbm2TGt9Pp9x+f+BSWnW+n0+4/P8AwKS11zYvhqfyr9hNXre8b1MmbF2j8GuIpscXRSK/DnGeEg4zg4zV7HlhVT83s+BT38Q7fRGKzcmtRi23abCijjWAT3jRq8jnA4CwyF4iCQNdFUctTzrNdVNrrczNMkcbCJ9veVJ7q3ktzbRRiQAEqTkYIPLHhUvcK4Oznt7kn/TXamGRuyORWYDi7hoCD3M3dX1t8ItssLa5tkjkk6sM6E5Rz5obIyVJwDr28u0T/JNPHcQXOz7hQwJ4wh7QcK2O4qwU5Ha2aQ9lpkYbcxrlJjNr39JYd+dqjZltcvGcS3cnUxzB6NFZvUFJ9LCsp3v3d+BPAuMGS3jcjuYghh+o/wA1Y95tgXCX1lbXDmWASLHDIebIXXKsftgYX0AV7eW3W8hAHmwZPgONtfRpRQ7BUA3vf+oVMwTylM2h1rS1b7PSxn1OJP2l/wAVp+7XknjeyRbp34nYS8KELwErjhyQc6Yzy1H65jY/O2s8XbGROvoHUkHssjeiM1YdyfKHcwXEaTTM8DHgKuQQuRhSGIJUA4z2YzpTay1CtkOn+yKFQe1Ns2PseK0iWGFeFFzgZJ5nJJJ1JJqqeU6w6SOI4HC/HAzn6plCmMn+npUjyezNWfYm3I7uPjTQqSrofOjcaFGHYQf15ivLejYC31rJA5K8QyGHYw1U+IzjIryUYrUu0tsLrYT857KSZbhBEp6ZHBCnsZTkhs8gMHOdAAc6VYBsuFLqCW0IeMTKJCHB6NmkACBSA3RjQLJqGz2HSpG201ktlYJeDCTuw4PhWAOqjMcDsJzw9Lo3PCmFu3ucZQ007mCOJiCeTZXnqfNwdM99X9rr00os9Q2BFud7+XHylVEYsFUXlt2gDFc3Vysqo8MUSiNgCJuLjPRj6wclRjGdTqMU5ZzFeWssY+ckYwspOONSjuAxAPmsoOcHGtI93IIJHYbNtundMcU8jBQuc6l3y+uD5q9lXjYW6zJKLi5dZJgCEVARHEDz4c6sxGhc9mgArV6WzvvaT4SoQWJOTNlYDCCbDjnPRLgqwve5vloM+f8AEzvyoXE8ZdLiUOZinAi5CoiAs2Fz2yFRxHU9GeXIU3ZA4IbmQ9kQiH5pWAx7CyH1VpHlh3X4+jniDPKch1ySSgAxwJ3KSchR9ck9prONsEQolspBMZLSkagykYKg9oRRwZ+0ZOwitu2chqYA+s82oCGN583dPDI8n3UMr+soyL/3uv6147BtukuoE+1Kg9XEMn9M1746G018+5YY8Iozz9DSf/RNGwvmxNP91GQp/rlBjX1gF3/6dPOhP0/PrF8hIc7G4nYjnLISPS7HH71qu7Uosr672W3+1MCYc97RjT+5f8p41l+xNLiFsdVZo8nsHXHuP6VpHlUtJF2lZSW68U7AcIHayPlc+HWOfAUivmRTOhB6xlPIYo234LGG32Ta6yyqit/REmOs3cCV/RT3islTaElpcP8ABJXQq7KpUnLAEgZHI554II1rZJ7YbJsri7ncSXkq9eU9rtokadyKcady57ABne6W9UuzLZ3S1LmV8rO4bgAUcJGQNTnORxClbOewcIv+54ydQZi+UtO0dyvh1wyPaNCeFP8AVxcKqzFELccTEBusSMpg6Vnu9W60mzpuilZGJHErKeYyRqDqDpyqXtbyjX1zninZFP1YuoP1XrH1k1XGYk5JJJ5k9tWKKVF7xy5RTsp0nyuovOHpH71zXUXnD0j96e3dMWNZvtFFFcbm2TGt9Pp9x+f+BSWnW+n0+4/P/ApLXXNi+Gp/Kv2E1et7xvUwq/LuqdtKlxbTRiYRok8MhIIZFCB1IB6rBQeXPOvYKDXcMzIeJWKsORUkEesa051JzU2MipA1mobJ3Aj2SReX8yHoeskSZ6zjzRlsFjnkAOepOBVC2JeT/DFkttJyzOoH1j1mKAduRkcPby54pbcXLyHLuznvZix/UmvtpdNFIkiHDowZT3EHIqC02FyxuT0mSwytlNs2Tvbb7YiWJ8RXUbLIqN9uM5DITzGmCOeCfTSfbTCfeOKNxxJ0XRsp7VaKViD7VS9p7oQ7ZgS+s2ENww4jg4Bccw2NVcH6415HXQ1Utm3txFtu3e9UpLxIjk/W6nRB88iDocjTnVGmq9oryOXEGWGJyv5ZxPtawbZW0GTHEI20B/5I2HI/mQlT45pbtfZ4hkwpLRuA8bH6yNyJ8RqrDsZWFaX5a9kgvazZ4eImJmxnAyGU47cZeqbfbIe1Y2N7hNeKGbmqk6ZzjJhfADdqkA40YG3Sq4lDceMS6WJE+WU01zwyW0jJdIAsnC/AZFGAJs5A6owHz2AP2tixDytzRFIuMTKq8LzhRxM324wcAqv9QBfU9XIxVr+7axYwQFkdSOkm5NIRggJ3QjQj7ejHTAHi0cV3qhSCc80OFikPejHSNj9hsL3FdFoNNWzYZcIBiNNZ77z9Pcu107LOhwOljGFUAYCunOM+Dc9cE869tl7xL8DNpIpOZFKHsIMisyt/n05pMRPZy/8AJBIPzKcfyp/Q17vtxpMCSOFmJHznRKrjUHPFHwgn8wNQ2jZ1rIFYXAIItlmNJhXKkkcdZpuy95Ydm31xG0TCJkiJaNRwxAcQLMox1euMkZxjlWmxyBgCCCCMgjUEHtB7qwTfTaz2+0GaIgNwJrqcjBypGeEqe0Edg5VbvJ55Q7aOBop5BFwuTErBiAhAPAGAOcMWCjnjhrxtmo1G2am9r9lc9Tpx/P7uNUAqMvmY68q20vg1okqYEwlAifAJQkNxFc9vBxDPjWUQbJjuw1yvzUcetyijzPGHsw+CAp8w5z1dRZPKJtxb2ROlJgtoslFI+enJx1hEfMXAwGfAwSdc8NUuXeBw6GH5lIiTGi6gZ0JbPnsw0YtzGmAuAPY2emQmWv5+eUrVGBaRtpXxnkL4CjRVQckVRhUXwAwO88+ZqZtj5lEth5yHjm/9QjHB/wBNer+ZpKYSiO3KTohW4lUGK3xkRMTpKOZKnQxoRnJychVLytj7myR7StILjBeQiV058KjibhY9rEIc+nmaeXUC/AReEyTvZu78X7MtARiWSQyyfm4Oqv8AaDj08XfWn7Uvra3cX1y4XEQSIHU9brNwLzLHqjTkFPYTVP8ALndAi1iHnEu5HsqP1Of0r7sPyfz7RkW52kWSNVAjt8kHhAGAfsL3jzic5xVFrPTV3NtfX6SwMmIUcpVd/N6p9ohZShjtQ5WJSdXYDrMe8gYBxovFjUk01/8AEKTZnR2sAhmhjhQN28TsONyHU4xlscjypJ5RNvJc3XBAAILdeijC4C6ecwA0wToPBRVWq4lJWQAjLl+cYguQxsZpK70bHvfpVmbdzzeMaekmLB/VTWfbQEYlk6HPR8bcGTk8OTgnQa4xUeimJSCHImRZy2sK6i84ekfvXNdRecPSP3qbd0yI1m+0UUVxubZMa30+n3H5/wCBSWnW+n0+4/P/AAKS11zYvhqfyr9hNXre8b1MKKKKtRctfk+3JG05ZA7lI4gC3DjiJbOAM6DkddeX6fPKBuUNmSoEcvHKCVLY4gVIBBxoeY105+FK9296J9nymSAjLDDKwyrDnqNOXYQQaN5N559oSiScgkDCqowqjngDX9SSaRhqb29+zGXXBbjJ25m/EuzZDwjjic9eInGf6lPY3j29vZjTpt4NmbZiEckgjk5px4SSNu9GPVJ8ASDjUVhtW/c7d+02iOgeRre5HmMMMso/K31x3AjI1xzpdeknfzB5iSpu3dl48qdtI+yl6XDSQyJxOOTZDJxju4uIHHYcjXmZ23dhrtjZULpgzCJXjb+rhHEhPcSCPSAeyq/L5N9pQwSQRXEU0EgwY3LLjUEMoIIUggHQ476l7jS3uyswXlvJ8HJysqYkERPPPASeA8/A5PacU8ggwMCQbj/I7U9oZGZpBtBWUQ3SsVTRHA+ch183BIDJnPzbEY14SuufK92K8a9IpEsP3seSo8HHnI3g4Hhmrn5WN1BHIL2DDQzHrldQrn62nY/f9rPeKoVneyQtxxOyNyypIOO445jwOlehTbGuJekrMLGxkm025NGvAGDR/dyKrp6lcED0rg19n2nE6n/TRq+NHjaVcHv4C7L6sCvX45ST/ft43P248wt/2DoyfSlfCLNu25j8MRSf54o/2qRA4jpMfWOd8r6IXrl4RL1I8Zd1A6ueSEE8x20m+UUi/wCyscHjEmG/9xy0g9TCgtbOeKWW4ZuWkcY0Gi9Yyn6oHZp486+/DrZP9u3Zz3zykj2Ign+WNI2aiKNFKWtgB09ZN3xMW0vIdrZy3DkIrSOdW7fSzMdAP6mOKnqYrTUFJ5xy+tFEe/XSVh7A/rqLe7allXgLBY+YiRQiengUAE+JyfGvfdjd6S/uEhj7dWb7Cjmx/jvJAqw2l2yEgNbCX3yS7sGeRr+4y+GPRltSz/WkOeeOQ8c9wqbsiYXG8dxINVgjZfZCRnHrZqf7a2q1pbi02bC0sqrwLwLlYezidz1ePt4Sc51PjS93twNqxCXgaO3abAeRpMvgEnAKBsZJyTz0GorzcWPE7EC+Q9JZthsAPWXK7W0trlr2/ljE5wI0Y5MKDkEQZJc6ksBzYgaammb7+Vk3CNBZhkRtGlbRmHco+qD3nX0V82t5OrfZ8Rnv7lpWPmxR9Uyt3cTFmPicDArOZHySQAoJ5DOB4DJJ/U0+hRRjive3SQqOwy0jPdfYJvrqO3DcHHnLc8BQSSB2nA0FWvf7yZJs+ATwyu6hgrq/DnXkwKgdumMdtUjZm0pLaVJYm4XQ5U/45doIyCPGnW8+/t1tBFSYoEU54UUgE95ySTzPhrVh1qGoCpy4xQK4TfWVyiiinyEK6i84ekfvXNdRecPSP3qLd0wGs32iiiuNzbJjW+n0+4/P/ApLTrfT6fcfn/gUlrrmxfDU/lX7CavW943qYUUUVai4UUVL2RPEk0bTxmWIMC6A44h3Z/jt5ZHOsHIQlx3D3NQob6+wlrF1lDf8hHaR2pnQD6x05c/PaMUO1nnns42guIsyGLP+8gP+4uPNlGhKjQ5GDnJqX5Rb25vTF8HRnssAw9CrMCcYPGFHVddV4CNBy5mmm4u73xTDLf3vzbcHCkZ87BwcEfbYgAL2a58KBY23hPa4D9v5lgDPCNOJivdPfnaknUhMdyV+pKU48d4yyMw8et41a4t5NtNp8XRA95cAf5kqibu7j/CLSW8mmFqAw6F20XOcEk8wuSFBHIgnsr3n3x2tsxhHNJxAjKGQLIrjvSQasOXb21h6auxCBb/WZViB2ry9SWu17mNo5IrCJHGGVukfOe8KSM+ukNt5DPvLr1JH/LP/ABSGbyx37DAMK+Ij/wDyYikO1N87y5yJbiQg/VB4V9lMA+uspRrDQgTDOh1uZb9reT/ZlrkTbQZWH1QEZvYUFqrabtW078Fpdl3PJZIJV9fEgcAeJAA7cV47F3UaSJrm4JgtU5yEayH7ESnzmJ0zyHqqHtDbXGpihXoYPuwcl/6pX5u3p6o7AKeobQMSfpaQJHKMDueIlElzcxxxk44og8+o7OKMdGD4FwfCmuyN2dkzYB2jIrHseMRj9XBH+aqFhtGSBuKNuHIww0KsPsup6rL4EEU+t9gJtCNns14J0GZLXOjD7cBOuO+MkkdhOgrLhhq1vMWmFtwEubeRCJ14ortsHkSisD61YVO2FuZtDZqstq1nKGOWMiyK7dwyCRgdg8TWS2O1ri0Y9FLJCwOoVmXXuK8vURVktfK3tBBgyJJ+eNc/qvDSHpViLYgR5yaunK0v8m2ttR6fALdgOXA4x+hkz/ilO2d8tsRRl5IILZPtsVz6AGkOT4BSarN15X9oOMBoo/FYxn/vLUs2MPjO64Ly4kMkiMInY5HSY6qnPJSexca4FRWhh7TqP+mSNS+SkyRBCbv/AFu1J5OhzwrjBeYjmkK+aFHa2ijlz5WTZm7uydqxtHadJb3CjIDsST4kFmDDv4SCK9NhbRj2lCdmbQAjuIsrDJgAgrpjGg4hjBHJh41U7HYF1ZbUhhCkTLIpUjOGXOrA/YK5z3DINTuWuL4SNOVv3kdLZXERbS2c9vK8Uo4XjYqw93eDzB7iKjVZfKNtSO52jM8RBQYQMOTcChSR4ZBGe4VWqtoSVBMSwscoUUUVOYhXUXnD0j965rqLzh6R+9RbumA1m+0UUVxubZMa30+n3H5/4FJadb6fT7j8/wDApLXXNi+Gp/Kv2E1et7xvUwoooq1FwoooohGexN5rmyJNvK0eeY0Kn0qwIz44zTvZS3e3btI5pXdV6znQLGvaQqgKGPIaZye4GqjUrZu1JbaQSQyNG47VP+CORHgdKW6XuVAvzkg3A6TRd89vWVyfgAka3ittI5V60ZZRjhdAOLA5BgTrn15m8zMFBYkKMKCT1RnOADyGSTime3tsx3XA4gSKbXpWQkLIdMMI+SnnnHOomydmtczxwp50jhR4Z5n1DJ9VQpIKa5zLtiMezbmrHstL55Sru+Ej4QQ4JwMHIIOAzdugFVetA8rm0lEsNlFpHaxjT+ogYHqQL7RqrbtbJWeQtNpbwr0kzf0jkg/qc4UDxPdRSc4MbfnKDKMWERfNdyMoV3cqOSszEDTTAJwNO6vCtE8rkKyLZXMa8KSw4AHYBwso07g5HqrOwM1Ok+NcUw62NoV3DOyHiRmVh2qSD+o1rR96tlDZTRKtjDPa8K8czoWZ2OeLMmcxnljGmvbyFM3TshPfW6EdUyqSOzhU8berCmorVDKW4TJWxtFc0rMxLksx5liST6Sdac7R3Qlgs4btmRo5iAApJK5BI4tMDkRjsIq1+UfZkd5BHtS1GUcBZh2gjqhj4g9Q/wBtd7hN8P2bd7PY9dB0kWfE5GPAOB/7lLNbsBxzzksHasfpIfkya3uFnsZ0QPOp4JcDi014c+BAcDwPhVN2ns6S0neJ+rJE2Mjw1DA9x0IPiK8bWd4pA6Eq8ZDAjmpBGD+ulXra2+ez79EkvLWX4Si4JiYKr47CxOeH1EjOhNSIZHuBcH7zAsy2OoinfCXpo7S+HVlnVhJjTMkLBekGORIwdO0V67Z8plxc2yQnCuFKyTDzpAcaZ+qDgcQHnEdg0pHt3bhumXCLFFGvBFEmcRrnPM6lidSx1JpZUlpAgYhppMFzc2hRRRTpCFFFFEIV1F5w9I/eua6i84ekfvUW7pgNZvtFFFcbm2TGt9Pp9x+f+BSWnW+n0+4/P/ApLXXNi+Gp/Kv2E1et7xvUwoooq1FwoooohCiiiiEKmbI2vLaSrNC3C65wSAeYwdGBHLSodFYIBFjDSPds7wRXau8lvw3TEHpY3YK3LJeNs647VI1phLvMtnbxW9mY5Aw47h3iDCRzyThlXzUA0785qpUVDdLkOEliM0/eC5+H7Aim4Y1eCTVIxwhQGaPRc6DDKcVmFANFYp092CIM2LOatuZt6/guVsLuJpIscJLqT0acJOePHC0eNOt6M9lV/d4RRXd/cxKHhto5TGDnhPGxRBka4KlvVVXl27cNH0bTzNH9gyOV9GCcY8KhBjjGdD2UsUNeF+UlvNJom5nlAj4ntrqK3htJUYERxlVBx9bUk5A4c888NV3ZO3F2XftLbN08S8SqesvSKw0ByuQQeHOnNdKrlFTFFQTyOomMZy8o92tvlNOsiARwxyHieOJFUOSc5dtWY511NIqKKYqhRYSJJOsKKKKlMQoooohCiiiiEK6i84ekfvXNdRecPSP3qLd0wGs32iiiuNzbJjW+n0+4/P8AwKS1Yd8bCRr64KxuQX0IViDoO0Ck/wAWS/dSew3urrGx1UGz07sO6vHyE1msp3jZcTI1FSfiyX7qT2G91HxZL91J7De6rW+p+IdYr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XUXnD0j969/iyX7qT2G91dR7Nl4h81JzH1G91RatTse0OsyFa+k3SijNFcfm1SaKKKKsSMKKKKIQoooohCiiiiEKKKKIQoooohCiiiiEKKKKIQoooohCiiiiEKKKKIQoooohCiiiiEKKKKwdITxooorMz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8424" name="AutoShape 8" descr="data:image/jpeg;base64,/9j/4AAQSkZJRgABAQAAAQABAAD/2wCEAAkGBhQQERUUEhQWFRUVGB8aGRYYGRgdIBggHR4YHSAaGxoZHCYeIBwmIBwaIS8gIygpLCwsGB4yNjIqNSorLCkBCQoKDgwOGg8PGiwkHyU1LDIpLiouLCwqNS8yNC4sLDQsKiwsKSwtKSwsLCwvLCwsLCwsLCwtLCwsLCwsLCwsKf/AABEIAOEA4QMBIgACEQEDEQH/xAAcAAACAwEBAQEAAAAAAAAAAAAABQQGBwIDAQj/xABJEAACAQMBBAUGDQMDAgQHAAABAgMABBEhBQYSMRMiQVFhBzJxgZLRFBUWIzRCUlNUcpGxwWKCoSQzQ4OiF2Nzk2Sys8LS4eP/xAAbAQACAgMBAAAAAAAAAAAAAAAAAwIEAQYHBf/EADMRAAIBAgMFBQcFAQEAAAAAAAECAAMREiExBBNBUZEiMlJhcRQzNHKBsfAFwdHh8aFC/9oADAMBAAIRAxEAPwBVvbt64jvZ1SeRVD4ChyANByGaUfKW6/ETe23vqRvp9PuPz/wKS16mx7NROz0yUHdHAcpTq1H3jZnUxl8pbr8RN7be+j5S3X4ib2299LaKtey0PAvQRW8fmesZfKW6/ETe23vo+Ut1+Im9tvfS2ij2Wh4F6CG8fmesZfKW6/ETe23vo+Ut1+Im9tvfS2ij2Wh4F6CG8fmesZfKW6/ETe23vo+Ut1+Im9tvfS2ij2Wh4F6CG8fmesZfKW6/ETe23vo+Ut1+Im9tvfS2ij2Wh4F6CG8fmesZfKW6/ETe23vo+Ut1+Im9tvfS2ij2Wh4F6CG8fmesZfKW6/ETe23vo+Ut1+Im9tvfS2pd5siaFI3ljZElGUYjRxgHI9RH61j2ah4F6CZ3j8zPf5S3X4ib2299HyluvxE3tt76W0Vn2Wh4F6CY3j8z1jL5S3X4ib2299HyluvxE3tt76W0Uey0PAvQQ3j8z1jL5S3X4ib2299HyluvxE3tt76W0Uey0PAvQQ3j8z1jL5S3X4ib2299HyluvxE3tt76W0Uey0PAvQQ3j8z1jL5S3X4ib2299HyluvxE3tt76W0Uey0PAvQQ3j8z1jL5S3X4ib2299dR7yXWR/qJeY+u3vpXXUXnD0j96i2y0LHsL0EyKj31PWb5iivtFcjm03mNb6fT7j8/8CktOt9Pp9x+f+BSWuubF8NT+VfsJq1b3jephRRRVqLhRRRRCFFFFEIUUVaJ9wJvi+O9jPSKwLOgGsYBIzz6w0OeWPRkiLOq2vxmQCdJV6eWe6EzxrJI0VvG/mPPII+PxVdWI8cYry3RsknvraOTVGlUMD2jnj0HGPXTnyru/wAZyhuSqgQdgXhB08OLi9eaWznGEHrJADDiMTLu6RepavInXdF6WM8a/OcJDA6ZHWHdXW9273wC6aDj4+FVPFjhzxDPLJ/eoGyZuCeJ/syI36MDV+8pkSJtq3aTzGEJbPcJGBz6hUWdlcA8jMgAqTE025MVnBHNtCZ42l1S3iQM+O9ixCjmMjszzzpXe2thNfQyX1vObhY9JI3QI8KgaBVUleAD7PYDz1qb5ai3w9M+b0K8PtPn/OP8VO8kC9FBfTyaRBADnkeFXY/oCPapONhTFW+f5lJ2GLBM5sLB55UijHE7nhUaDJPidPXXy8s3hkaORSrocMp7CPRVi3FmFqZr5lDC2QBFPbJIeBR6l4zTjys7NVpIb6HWK6QZI+0ACPWUx7Bp+9tUwcP3/wAi8HZvM/op7vdYx28kUCKA8UKCZtetIw4m7cdUEL6jSKmq2IXkSLG0KKKKlMQoooohCiiiiEK6i84ekfvXNdRecPSP3qLd0wGs32iiiuNzbJjW+n0+4/P/AAKS0630+n3H5/4FJa65sXw1P5V+wmr1veN6mFFFFWouFFFFEIAVdt0Nw1lniW9foulyUt/+SQAFssP+NMA6nBPZjnS283KuLe0hvVIZG6xMZyYtRwsSNOfd5pwDXW4+0Xba1vJIxZ3lwzMcklwy6n10ioxZCUPOMUWIxCK95rJYby4jQYVJXVR3AMcDXwxWhbsbZe0tbCdp44rfglSVHJJkxM+OjjUElwDz5DOtVze/d6W42xcxQrklw5J0VVKqxdm5BRnmaV7ev0+DwWqkO1q8wMqkFHDvkcB5kaA5OOdLYCqqr16TIOAky1b07rRPGNp7LcBAeNkGF6NlOcqDyIPNP0yNKi7a3tsdpxo14k0Nwgx0kIVlYc8EMwOM5IHZk61ROkOOHJ4c5xnTPLOOWfGuamtDS500PGYNTkI22leWwQR20b6OGaaUrxtgEBQqdVV1zzJJx3V773b2ybSkSSREQovCODi1Gc65Pif1pFRTQguDxkMRlhi3zkaFIbmKK6jj8zpeIMg7lkRg2OWhzyHcK52tvnLPALZEjt7ca9FECAx55ZmJZtdfTzzSCisbpb3tM4jGs22F+BJbIpB6VpZWOMOcBUA7cAZ59prQPJ3tCG62fJb3Wq2bicfkU8f6Ah1Pg+KyqvquRyJGRg47R3eio1KIdbD1mVexvPfaN808skr+dI5c+liT/wDqpGw9hyXcnBHgADLyNosa/aY93cOZOgqAuMjOcduP4q97CvEub21s7RSlqsgkfixxzFBxl5cflwF5D9s1GKLlMKLnOQ/KNu7Bs97eCHJcRcUrk+eSxAPDyHJtB2Y586p9aXvpu+LrajmedU42SOKKP5yVwAo0QHhQE8R4nIxzxS3yjbKsrFY7W3TMw68krMSwBGinGmvPGBgAd9Jo1clXUmTdMyeEo1FFFW4qFFFFEIV1F5w9I/eua6i84ekfvUW7pgNZvtFFFcbm2TGt9Pp9x+f+BSWnW+n0+4/P/ApLXXNi+Gp/Kv2E1et7xvUwoooq1Fwp1sbd4XcbCKVfhIOlu3V6RcD/AG3JwXznqaaV1uluo20ZWjSWOMqueudW8FUanvPdVrPktt4T/qNpxRkdgCAjH5pM59VIqVlXs3z9LyaoTnaJ9y98n2bI0Fwpa3YlZYmGqE6EhT/le0eNM9v7rps64t9oWx6SzMqP1SCU6wPCMnVSM4PqPeWm3hsmW34Jr0zTIOrcBeKQ4GisUUK4/Mc+IrL5L12jWMuxjQkqhOiluZA5AmlIN4cQy5+cmxwixz5Sw7379SXzuEUQwsRlF5yYGAZWHnEADA5D/NVimewt2571+CCMtjzmOip4sx0Ho5+FL5owrEAhgCRxDODjtGdcHnVhAq9lYtiTmZxRRRTJGFWLcTZMdzdYlHEqIX4TyY5UDPhrnHhSGC3aRuFFZ2+yoJP6DWrluBs2WC8xLG0fHE2AwwThkzoda8z9WqMmx1ShsbH1j9mUNVUEZXnn5R9jwwNE0SKhcMGVRgdXhwcDQcyKptXff/Z8txeBYxx8ESnh4lGOJn5BiM8uzuFVO92RNDrLFIg72RgPUSMGl/ozN7FTxtckcdfKS2oDfNYWEiUUUV68rQqRY7RkgYvE7RsQV4lODg8xnmKj02+S85tRdIvSQ6hmTUxkHBDrzHYc6jBGtRYgazIB4SzeTy/tbSK5vZXD3EYxHEefW04gTzLE4JHmgHPOoO7e6dxtiaSeVuCMsWlmPfzKoD2gepRjwBqNXq+2o77Cgjt8hI5GS5C8xklkLY+o2c55ZAFV3Uqbrqcr8hGKQRY8J5b8bWsBElpYxBhE2TcZ1J5Ng83zpljpoMDlVKp3u/us90DIzCG3TWS4fRV8F+03corz3iubVmRLONlSMcJkc9aY5zxsvJfADs7uQZTsvYGfORa57RiiiiinSEK6i84ekfvXNdRecPSP3qLd0wGs32iiiuNzbJjW+n0+4/P/AAKS0630+n3H5/4FJa65sXw1P5V+wmr1veN6mFFFTdjbRFvPHKY0lCNko4yGGoIP66HsOKsnTKLkSKUqQykgg5BBwQe8Eag1Zo9sQ344L75ubGFvEXn3CdB5w/rHWHbWgw7YtLhoDFs6CWCY4MvDGOhIHE6yr0fVKqC3PDDkaqW3d9NnyQzJBs+NJGBWOXgi0BOOPQZBxqO44qpvTUPdN/plHYQvGUu6sikrRBlkIbhBjPEHOcdU41z2VatgeTeWe9+DyNwiJVacrrwcQyIweRcjt5Drc8ay/I/sDp70yuOrbqGGftNop9Q4m9Qq1bD3jcy3UVnCZbmS5laSR+rFEAxRC7c2wqjCjnr41itWYEqvAawRAczPvlD21DsuyFnagI8q4Cr9RDozk8+JtQCdTqeysXqy7/Wyx3RUzNcT855TgDjOOoijkFGnPtxpjFJdm7OM7EZCqo4nkbzY1HNjj0gADUkgDU0zZ1CJfnI1CWa087GweZuGNeI4yeQCgc2ZjoqjtJIAqefg9v8A/EyDtyywr6MYeT05QfmFSdrkfB1+Ck/BcgPphzJ/5+CeepTHUxoOsGr7udu38Mn64PRIAz/1Z5KD44OvcDUa+0JRpNWqGyjr/sEQswVdTJOy7S+vlxG3RQ/04ij9AWMDiPqPiabbu7A+A7SSMvxl4GYnhx28uZ+zT3aO8QsYPnhH0mojijJwVBIXn5oxjJ/SqluhtaS42mrytxMUceCjhJwB2CtVbadr22hXqEBaQVreeXPj65Ceju6VJ0W5LXH0k/enZC3e1Eid+AGAHi05guQNa7i3FuLVg0Fw7JnrIjGJmHaBniQn8wxSjyln/Wj/ANJf3evbcbeGaORI3LPA7CPJyQjMDw4PZnHm+kjlTqa7YmwU6+zuLBRdSBnzz1vIE0jXZKg1OoP7T6tl8OuGj+BmPB4ekDKjqwXPXJVYXY4LcPCrHsbSq9e7HKL0kbCWHOOkX6pPJZFOqN6dD2Fq2BFEd9bvgFZ8wSqQCGHCzoSDoSrKQPBjWfb62Z2dtKQWylEYAqmMqwcDiThIwyFsjhORpjsr1v0zb/a6YcC1xp5jI/1EbRR3TEGVCrz5Kt7hZ3BhlOIZyBk8kfkD4A+af7e6ke3thhAZIwFKgdPACWNuzcgT2odB2lCeBjnBKe1KB16QEpkcQU4OO3BPbjlXqMFqoRKwJRrzTfKh5PEiVru2XhUayxgaD+tR2eI5dumtUqZbnZU4MchQugZHXzZUbUHDDBHgRoa1KDaUthbAT5vdnumFuEHXRGGMSp9ZMHHEDkdvYKSbe2SLrYFvMurWy9Vu0orGMj9Arf21SpVWACvmL2j3QHMayqvDtDaiiSaT5hP+SVlihTsOMAAns6oJqx7k7obPYSyyu1ytuMu5UpDnBJCg9d8AZOcDUaHNZs0jkBCWIByE1wCcahe86enStU2xsSa22XBs+3jZ57jrz8I80aFuJuQGeFMkjRDTa11AUG1+WWXGQTPO15lt7KryOyLwIzEqv2QSSF9Q09VeNOdrbCjto+tcxyT5GYosuFHbxSjq8Q06oz20mq2pBGUURbWFdRecPSP3rmuovOHpH70N3TMDWb7RRRXG5tkxrfT6fcfn/gUlp1vp9PuPz/wKS11zYvhqfyr9hNXre8b1MKl3GyJY4o5njKxy54HOMNjIOO3sqGeVWjyiQPHeBDno0ijWHu6MIvm/3cWfHNPLdoCQAyJkfdzac9kek6KR7eZSkilWCSocqQGAxxDXBB0OfGvXZuwYLraaW9uztbu4OWGGCheNlPiMFc99P/J5v7dLLb2arGYc8PmkMq6szcQbGQMnUUs8mlyvxvEeQcyAf3I5FV2LDGbWNv8AIwAZCaluVahLjaOAB/qQoA7FWOMqMdw4jSfeneKLY9s0FqOK4clnbGeBpCSZZD9o68KnuHYNYm0J7xNsXNtZkILoRyPIVz0QVArSL2Z7Nc5OOXOkflUeK2WGyhySD00zk5Z3IIVpG5liCx17CuMCqaU8VQXzvY2+nGPZrKbTPyWdu1mY+ksSf1JJ/eme15BCotUI6pzMw+vIMjGe1I8lR3njbtGPmwfm+kuPuFyn/queGP2etJ/06ibMsTPKseeEMesx+qoBZnPoUE+qvUOvkJUjLYj/AAZDcSao4aNITyn+1xj7pTgk8ywUDBBKtbXbN2yM1oFYTSHJADPFphY2yAiqEXqtwhcA6jBAre1L7p5copCABIk58KDRV8W7T3szHtpob02R6CJVdz1bjI4hITobcY14Fzg8OpfJB6q1XrUEqizqD5HT8/eTVipuDaeFzNDGxaRjeTHzjxMIgfzDDyeoqvcWFT91Nslr2HjEUaLxnCIkYHUbUkDJ9LE14S7oSSTiOBHXiUMySgq0GfqyEjX+lgOsNcA5As9h5M4EGZ5Gkxzx1FH8/wCRXl/qW3bHRomjUbNgRYC5FxbTQf8AJYoUarsGQaHjpEW9m8pN2zW0gKlFU9UMGILHk6kEdbu7ad7o7Nnkw8sMcMYdZDwpwNKyBuDKA8IVS5OQq5OOdNILywtjiLoyw+6UyP3c1DH9TTKOO9ukJt4egXBxJcDDH8sI19bkDwNeIdq2irs42bZaRVbWxPkbfnr5S4KaK5qVGudbL+fxIG2NvxQXloJOIrHJxvwKW4SUdYwQNckknA1wugNXbbWxo76LKMFkUMIpgAWiY6EjPIjkRoQR2EAjK7e4n2JKk1ysjy3J4nBYYCqeWhKmbOD3INBknK+R20+ypzNYOJLaeMS8EmoHExTDAEYdXyMj0GvZ2T9P9norTQ5jjwJ4/nEStUr42LMNeHKVy7s59mXRSVRxLkFTkrKjaEeKMMjv9BGkXa9isbgxkmKReOMnnwkkcLf1KQUPiueRFT95L971Uu3OXb5qUdisoypUdismuB9ZHqPZnprWWI+dD88no0WVf04H/wCm3fXuKTYMdeMpHkJbfJlv38GzbXGtu2SGIyIs6Hi/8sk69gJ8TWmTbGig2fPDHjojHKVHYocM2Ae4EnHhisJ3Q2uLS8ilcAx54ZARkFHBVsjtABzjwrQ9/YrnZts62r8VlOCnAet0BbsjbOQjDIAOQM6cxVHaKV6gAyv+dZYpv2c4h3o2b8Fh2XfIoLGKLjBGjMioyEjxUEH8orwv7na+1/8AjlMTahFUxx47NWIDekk1ZfK2gh2dZw9qsox+SMqf3FI5d6LyPZVq1tIyxpxwylVUlWVspliCVBQjHLl6KmhLIGAF7kZyLAAkT7s7yMXb4M0kUK+kuf0XC/8AdVEu7YxSOjc0YqfSpIP7UzsVu9ozoqvLM5YaszMF184kkhQOefCpnlHhVNp3IXkWBP5iqlv8k1YQsHwsbxbAWuBK3XUXnD0j965rqLzh6R+9ObumLGs32iiiuNzbJjW+n0+4/P8AwKS0630+n3H5/wCBSWuubF8NT+VfsJq9b3jephWgbB3/ALaS3S22nB0yxDEcoAJA5AHUMCBpxKdQBkdtU/d7ZwubqCFiQskiqSOeCdceOKvsuzdk7Rb4LZDoJ1PUkIbhcKetnLEt1QSM4OnprNcrkGB9RwmaYOoi7bW91jBFJHsu3KPKpR5mByFPNU4mLa8uwensN2tkhdnLfoPnLO742x9aMCLiX1c/Rxd9G8lxs6ztZLO0+fnfhElxoccLKxAbljq44V07ySKsnkYkWWzuYH1HSdYd6yIF/wDtNIY4aWIA68dTJgXaxlo2/tKKxEl7jjkmSOKJRzkI4yqjHeXycdg9FYtvrsueC4BumDTzIJXx9UsWHB6go5aDkOWa0PcexkuLsLcarstTBHn6zlmAk9IjVR7JqgeUPbAutoTOpyikRqe8Jpn0FuI+usbMuF8PU/aZqm63kGfqWUS9sszufRGFRf8ALS182aeC2uZO1gkK/wDUJZv+yIr6HNTbpYPg9p0rTA9E5HRojDWabtaRTn1V6GO0FkOvccJuDr0cWciNezpcYwx1z31axZfX94m0X7v9RpJ/w8ZdfzkhI/0Zg/8AZWm+R7dVFh+GSDMkhIjyPNUHBYZ7WIOvcPE0i3N3Hjv7acRSTIjPH15I0GeDpCVULIc6sufQPHFwub47MXhdnWGziiChOE9OrsquzISMOGUrzwBJnUkVU2ipiui6/n7x1NbWYyNsVuPppG8+S4lLf2uyKPUqqKre0FhuVtOmkd57mY5QHqwopdTGFOQHzw5YgsSDyFTbfeu3NxI1uXkhlJlePgbjhYjrtw/XjOOIlc8JJ7DmoO2Wt3u7KeAxsXmw7IRr5uOIDt9OtaqlKps22VWdD2gSrcrAm3l/XKX2ZalFQDpa4+ojrc6eKx2o9pHGeGeJCG4icFBITnOpyD2csDTu00Vi+0Y5PjmOWNDJ0CJIyAgEgEghSSBnrciRWrbE2/FdqWiJBU4eNgVdD3Mp1Hp5HsJr0aD7yhTYtdsILZ5/X1iiMLsALC5tPba9tA8ZNykbRoC56RVYLgHLdYHkM61hW2buCaO7S18yOUSx9UqBGzKsiKCxPDx9C+o7DovKt023YrcW8sTNwLIjKW+zkEZ1rDLTZ9rDNcRCaV8QShmVIipCpxEq3Sa4KjHZkeuvU2S2ZzyiK3CJdinjS4i+1EXH5ofnM+wJR/dXzdmQC7iB8126Nvyygxn/AAxpnu5HafCUCvcZIcaxxAYMbg5IlPYTUKyFoJIyJLnIZSPmoueRj/mr0SdRK1tIpEJ4+FtDxcJ8NcGtq2Gr8EmyL7BcIegk7JYx5uP6kIGncPDJyDby4urgDsmk/wDnath2zP8ADtlwX0P+/bATKR2FNJUPgcNp24FV9pzC+f8Aw8Iylxnrt7Zo2htMI4BhsoS7A8jJLnhU+gKG9XjWU7pb6TbNYmPhdHA4435Njt8D4/qDWs7v3BTZlzeyaPcCW4PgMERqD3BVXHprMtw9svadO62nwpQi8Q7IwC3WPVY4P8Uuj3WUi4Fh/P8A2SfUGO77y1ylCtvBFCT9bPFjxC4UZ9OfRWezXBkZnZizMSWYnJJOpJPfWif+MCjls+Af3f8A86rW+O+HxiYj0KQ9GGGFOc8WD3Du/wA1YoqVNglvreLc3/8AV5Xa6i84ekfvXNdRecPSP3qw3dMUNZvtFFFcbm2TGt9Pp9x+f+BSWnW+n0+4/P8AwKS11zYvhqfyr9hNXre8b1MmbF2j8GuIpscXRSK/DnGeEg4zg4zV7HlhVT83s+BT38Q7fRGKzcmtRi23abCijjWAT3jRq8jnA4CwyF4iCQNdFUctTzrNdVNrrczNMkcbCJ9veVJ7q3ktzbRRiQAEqTkYIPLHhUvcK4Oznt7kn/TXamGRuyORWYDi7hoCD3M3dX1t8ItssLa5tkjkk6sM6E5Rz5obIyVJwDr28u0T/JNPHcQXOz7hQwJ4wh7QcK2O4qwU5Ha2aQ9lpkYbcxrlJjNr39JYd+dqjZltcvGcS3cnUxzB6NFZvUFJ9LCsp3v3d+BPAuMGS3jcjuYghh+o/wA1Y95tgXCX1lbXDmWASLHDIebIXXKsftgYX0AV7eW3W8hAHmwZPgONtfRpRQ7BUA3vf+oVMwTylM2h1rS1b7PSxn1OJP2l/wAVp+7XknjeyRbp34nYS8KELwErjhyQc6Yzy1H65jY/O2s8XbGROvoHUkHssjeiM1YdyfKHcwXEaTTM8DHgKuQQuRhSGIJUA4z2YzpTay1CtkOn+yKFQe1Ns2PseK0iWGFeFFzgZJ5nJJJ1JJqqeU6w6SOI4HC/HAzn6plCmMn+npUjyezNWfYm3I7uPjTQqSrofOjcaFGHYQf15ivLejYC31rJA5K8QyGHYw1U+IzjIryUYrUu0tsLrYT857KSZbhBEp6ZHBCnsZTkhs8gMHOdAAc6VYBsuFLqCW0IeMTKJCHB6NmkACBSA3RjQLJqGz2HSpG201ktlYJeDCTuw4PhWAOqjMcDsJzw9Lo3PCmFu3ucZQ007mCOJiCeTZXnqfNwdM99X9rr00os9Q2BFud7+XHylVEYsFUXlt2gDFc3Vysqo8MUSiNgCJuLjPRj6wclRjGdTqMU5ZzFeWssY+ckYwspOONSjuAxAPmsoOcHGtI93IIJHYbNtundMcU8jBQuc6l3y+uD5q9lXjYW6zJKLi5dZJgCEVARHEDz4c6sxGhc9mgArV6WzvvaT4SoQWJOTNlYDCCbDjnPRLgqwve5vloM+f8AEzvyoXE8ZdLiUOZinAi5CoiAs2Fz2yFRxHU9GeXIU3ZA4IbmQ9kQiH5pWAx7CyH1VpHlh3X4+jniDPKch1ySSgAxwJ3KSchR9ck9prONsEQolspBMZLSkagykYKg9oRRwZ+0ZOwitu2chqYA+s82oCGN583dPDI8n3UMr+soyL/3uv6147BtukuoE+1Kg9XEMn9M1746G018+5YY8Iozz9DSf/RNGwvmxNP91GQp/rlBjX1gF3/6dPOhP0/PrF8hIc7G4nYjnLISPS7HH71qu7Uosr672W3+1MCYc97RjT+5f8p41l+xNLiFsdVZo8nsHXHuP6VpHlUtJF2lZSW68U7AcIHayPlc+HWOfAUivmRTOhB6xlPIYo234LGG32Ta6yyqit/REmOs3cCV/RT3islTaElpcP8ABJXQq7KpUnLAEgZHI554II1rZJ7YbJsri7ncSXkq9eU9rtokadyKcady57ABne6W9UuzLZ3S1LmV8rO4bgAUcJGQNTnORxClbOewcIv+54ydQZi+UtO0dyvh1wyPaNCeFP8AVxcKqzFELccTEBusSMpg6Vnu9W60mzpuilZGJHErKeYyRqDqDpyqXtbyjX1zninZFP1YuoP1XrH1k1XGYk5JJJ5k9tWKKVF7xy5RTsp0nyuovOHpH71zXUXnD0j96e3dMWNZvtFFFcbm2TGt9Pp9x+f+BSWnW+n0+4/P/ApLXXNi+Gp/Kv2E1et7xvUwq/LuqdtKlxbTRiYRok8MhIIZFCB1IB6rBQeXPOvYKDXcMzIeJWKsORUkEesa051JzU2MipA1mobJ3Aj2SReX8yHoeskSZ6zjzRlsFjnkAOepOBVC2JeT/DFkttJyzOoH1j1mKAduRkcPby54pbcXLyHLuznvZix/UmvtpdNFIkiHDowZT3EHIqC02FyxuT0mSwytlNs2Tvbb7YiWJ8RXUbLIqN9uM5DITzGmCOeCfTSfbTCfeOKNxxJ0XRsp7VaKViD7VS9p7oQ7ZgS+s2ENww4jg4Bccw2NVcH6415HXQ1Utm3txFtu3e9UpLxIjk/W6nRB88iDocjTnVGmq9oryOXEGWGJyv5ZxPtawbZW0GTHEI20B/5I2HI/mQlT45pbtfZ4hkwpLRuA8bH6yNyJ8RqrDsZWFaX5a9kgvazZ4eImJmxnAyGU47cZeqbfbIe1Y2N7hNeKGbmqk6ZzjJhfADdqkA40YG3Sq4lDceMS6WJE+WU01zwyW0jJdIAsnC/AZFGAJs5A6owHz2AP2tixDytzRFIuMTKq8LzhRxM324wcAqv9QBfU9XIxVr+7axYwQFkdSOkm5NIRggJ3QjQj7ejHTAHi0cV3qhSCc80OFikPejHSNj9hsL3FdFoNNWzYZcIBiNNZ77z9Pcu107LOhwOljGFUAYCunOM+Dc9cE869tl7xL8DNpIpOZFKHsIMisyt/n05pMRPZy/8AJBIPzKcfyp/Q17vtxpMCSOFmJHznRKrjUHPFHwgn8wNQ2jZ1rIFYXAIItlmNJhXKkkcdZpuy95Ydm31xG0TCJkiJaNRwxAcQLMox1euMkZxjlWmxyBgCCCCMgjUEHtB7qwTfTaz2+0GaIgNwJrqcjBypGeEqe0Edg5VbvJ55Q7aOBop5BFwuTErBiAhAPAGAOcMWCjnjhrxtmo1G2am9r9lc9Tpx/P7uNUAqMvmY68q20vg1okqYEwlAifAJQkNxFc9vBxDPjWUQbJjuw1yvzUcetyijzPGHsw+CAp8w5z1dRZPKJtxb2ROlJgtoslFI+enJx1hEfMXAwGfAwSdc8NUuXeBw6GH5lIiTGi6gZ0JbPnsw0YtzGmAuAPY2emQmWv5+eUrVGBaRtpXxnkL4CjRVQckVRhUXwAwO88+ZqZtj5lEth5yHjm/9QjHB/wBNer+ZpKYSiO3KTohW4lUGK3xkRMTpKOZKnQxoRnJychVLytj7myR7StILjBeQiV058KjibhY9rEIc+nmaeXUC/AReEyTvZu78X7MtARiWSQyyfm4Oqv8AaDj08XfWn7Uvra3cX1y4XEQSIHU9brNwLzLHqjTkFPYTVP8ALndAi1iHnEu5HsqP1Of0r7sPyfz7RkW52kWSNVAjt8kHhAGAfsL3jzic5xVFrPTV3NtfX6SwMmIUcpVd/N6p9ohZShjtQ5WJSdXYDrMe8gYBxovFjUk01/8AEKTZnR2sAhmhjhQN28TsONyHU4xlscjypJ5RNvJc3XBAAILdeijC4C6ecwA0wToPBRVWq4lJWQAjLl+cYguQxsZpK70bHvfpVmbdzzeMaekmLB/VTWfbQEYlk6HPR8bcGTk8OTgnQa4xUeimJSCHImRZy2sK6i84ekfvXNdRecPSP3qbd0yI1m+0UUVxubZMa30+n3H5/wCBSWnW+n0+4/P/AAKS11zYvhqfyr9hNXre8b1MKKKKtRctfk+3JG05ZA7lI4gC3DjiJbOAM6DkddeX6fPKBuUNmSoEcvHKCVLY4gVIBBxoeY105+FK9296J9nymSAjLDDKwyrDnqNOXYQQaN5N559oSiScgkDCqowqjngDX9SSaRhqb29+zGXXBbjJ25m/EuzZDwjjic9eInGf6lPY3j29vZjTpt4NmbZiEckgjk5px4SSNu9GPVJ8ASDjUVhtW/c7d+02iOgeRre5HmMMMso/K31x3AjI1xzpdeknfzB5iSpu3dl48qdtI+yl6XDSQyJxOOTZDJxju4uIHHYcjXmZ23dhrtjZULpgzCJXjb+rhHEhPcSCPSAeyq/L5N9pQwSQRXEU0EgwY3LLjUEMoIIUggHQ476l7jS3uyswXlvJ8HJysqYkERPPPASeA8/A5PacU8ggwMCQbj/I7U9oZGZpBtBWUQ3SsVTRHA+ch183BIDJnPzbEY14SuufK92K8a9IpEsP3seSo8HHnI3g4Hhmrn5WN1BHIL2DDQzHrldQrn62nY/f9rPeKoVneyQtxxOyNyypIOO445jwOlehTbGuJekrMLGxkm025NGvAGDR/dyKrp6lcED0rg19n2nE6n/TRq+NHjaVcHv4C7L6sCvX45ST/ft43P248wt/2DoyfSlfCLNu25j8MRSf54o/2qRA4jpMfWOd8r6IXrl4RL1I8Zd1A6ueSEE8x20m+UUi/wCyscHjEmG/9xy0g9TCgtbOeKWW4ZuWkcY0Gi9Yyn6oHZp486+/DrZP9u3Zz3zykj2Ign+WNI2aiKNFKWtgB09ZN3xMW0vIdrZy3DkIrSOdW7fSzMdAP6mOKnqYrTUFJ5xy+tFEe/XSVh7A/rqLe7allXgLBY+YiRQiengUAE+JyfGvfdjd6S/uEhj7dWb7Cjmx/jvJAqw2l2yEgNbCX3yS7sGeRr+4y+GPRltSz/WkOeeOQ8c9wqbsiYXG8dxINVgjZfZCRnHrZqf7a2q1pbi02bC0sqrwLwLlYezidz1ePt4Sc51PjS93twNqxCXgaO3abAeRpMvgEnAKBsZJyTz0GorzcWPE7EC+Q9JZthsAPWXK7W0trlr2/ljE5wI0Y5MKDkEQZJc6ksBzYgaammb7+Vk3CNBZhkRtGlbRmHco+qD3nX0V82t5OrfZ8Rnv7lpWPmxR9Uyt3cTFmPicDArOZHySQAoJ5DOB4DJJ/U0+hRRjive3SQqOwy0jPdfYJvrqO3DcHHnLc8BQSSB2nA0FWvf7yZJs+ATwyu6hgrq/DnXkwKgdumMdtUjZm0pLaVJYm4XQ5U/45doIyCPGnW8+/t1tBFSYoEU54UUgE95ySTzPhrVh1qGoCpy4xQK4TfWVyiiinyEK6i84ekfvXNdRecPSP3qLd0wGs32iiiuNzbJjW+n0+4/P/ApLTrfT6fcfn/gUlrrmxfDU/lX7CavW943qYUUUVai4UUVL2RPEk0bTxmWIMC6A44h3Z/jt5ZHOsHIQlx3D3NQob6+wlrF1lDf8hHaR2pnQD6x05c/PaMUO1nnns42guIsyGLP+8gP+4uPNlGhKjQ5GDnJqX5Rb25vTF8HRnssAw9CrMCcYPGFHVddV4CNBy5mmm4u73xTDLf3vzbcHCkZ87BwcEfbYgAL2a58KBY23hPa4D9v5lgDPCNOJivdPfnaknUhMdyV+pKU48d4yyMw8et41a4t5NtNp8XRA95cAf5kqibu7j/CLSW8mmFqAw6F20XOcEk8wuSFBHIgnsr3n3x2tsxhHNJxAjKGQLIrjvSQasOXb21h6auxCBb/WZViB2ry9SWu17mNo5IrCJHGGVukfOe8KSM+ukNt5DPvLr1JH/LP/ABSGbyx37DAMK+Ij/wDyYikO1N87y5yJbiQg/VB4V9lMA+uspRrDQgTDOh1uZb9reT/ZlrkTbQZWH1QEZvYUFqrabtW078Fpdl3PJZIJV9fEgcAeJAA7cV47F3UaSJrm4JgtU5yEayH7ESnzmJ0zyHqqHtDbXGpihXoYPuwcl/6pX5u3p6o7AKeobQMSfpaQJHKMDueIlElzcxxxk44og8+o7OKMdGD4FwfCmuyN2dkzYB2jIrHseMRj9XBH+aqFhtGSBuKNuHIww0KsPsup6rL4EEU+t9gJtCNns14J0GZLXOjD7cBOuO+MkkdhOgrLhhq1vMWmFtwEubeRCJ14ortsHkSisD61YVO2FuZtDZqstq1nKGOWMiyK7dwyCRgdg8TWS2O1ri0Y9FLJCwOoVmXXuK8vURVktfK3tBBgyJJ+eNc/qvDSHpViLYgR5yaunK0v8m2ttR6fALdgOXA4x+hkz/ilO2d8tsRRl5IILZPtsVz6AGkOT4BSarN15X9oOMBoo/FYxn/vLUs2MPjO64Ly4kMkiMInY5HSY6qnPJSexca4FRWhh7TqP+mSNS+SkyRBCbv/AFu1J5OhzwrjBeYjmkK+aFHa2ijlz5WTZm7uydqxtHadJb3CjIDsST4kFmDDv4SCK9NhbRj2lCdmbQAjuIsrDJgAgrpjGg4hjBHJh41U7HYF1ZbUhhCkTLIpUjOGXOrA/YK5z3DINTuWuL4SNOVv3kdLZXERbS2c9vK8Uo4XjYqw93eDzB7iKjVZfKNtSO52jM8RBQYQMOTcChSR4ZBGe4VWqtoSVBMSwscoUUUVOYhXUXnD0j965rqLzh6R+9RbumA1m+0UUVxubZMa30+n3H5/4FJadb6fT7j8/wDApLXXNi+Gp/Kv2E1et7xvUwoooq1FwoooohGexN5rmyJNvK0eeY0Kn0qwIz44zTvZS3e3btI5pXdV6znQLGvaQqgKGPIaZye4GqjUrZu1JbaQSQyNG47VP+CORHgdKW6XuVAvzkg3A6TRd89vWVyfgAka3ittI5V60ZZRjhdAOLA5BgTrn15m8zMFBYkKMKCT1RnOADyGSTime3tsx3XA4gSKbXpWQkLIdMMI+SnnnHOomydmtczxwp50jhR4Z5n1DJ9VQpIKa5zLtiMezbmrHstL55Sru+Ej4QQ4JwMHIIOAzdugFVetA8rm0lEsNlFpHaxjT+ogYHqQL7RqrbtbJWeQtNpbwr0kzf0jkg/qc4UDxPdRSc4MbfnKDKMWERfNdyMoV3cqOSszEDTTAJwNO6vCtE8rkKyLZXMa8KSw4AHYBwso07g5HqrOwM1Ok+NcUw62NoV3DOyHiRmVh2qSD+o1rR96tlDZTRKtjDPa8K8czoWZ2OeLMmcxnljGmvbyFM3TshPfW6EdUyqSOzhU8berCmorVDKW4TJWxtFc0rMxLksx5liST6Sdac7R3Qlgs4btmRo5iAApJK5BI4tMDkRjsIq1+UfZkd5BHtS1GUcBZh2gjqhj4g9Q/wBtd7hN8P2bd7PY9dB0kWfE5GPAOB/7lLNbsBxzzksHasfpIfkya3uFnsZ0QPOp4JcDi014c+BAcDwPhVN2ns6S0neJ+rJE2Mjw1DA9x0IPiK8bWd4pA6Eq8ZDAjmpBGD+ulXra2+ez79EkvLWX4Si4JiYKr47CxOeH1EjOhNSIZHuBcH7zAsy2OoinfCXpo7S+HVlnVhJjTMkLBekGORIwdO0V67Z8plxc2yQnCuFKyTDzpAcaZ+qDgcQHnEdg0pHt3bhumXCLFFGvBFEmcRrnPM6lidSx1JpZUlpAgYhppMFzc2hRRRTpCFFFFEIV1F5w9I/eua6i84ekfvUW7pgNZvtFFFcbm2TGt9Pp9x+f+BSWnW+n0+4/P/ApLXXNi+Gp/Kv2E1et7xvUwoooq1FwoooohCiiiiEKmbI2vLaSrNC3C65wSAeYwdGBHLSodFYIBFjDSPds7wRXau8lvw3TEHpY3YK3LJeNs647VI1phLvMtnbxW9mY5Aw47h3iDCRzyThlXzUA0785qpUVDdLkOEliM0/eC5+H7Aim4Y1eCTVIxwhQGaPRc6DDKcVmFANFYp092CIM2LOatuZt6/guVsLuJpIscJLqT0acJOePHC0eNOt6M9lV/d4RRXd/cxKHhto5TGDnhPGxRBka4KlvVVXl27cNH0bTzNH9gyOV9GCcY8KhBjjGdD2UsUNeF+UlvNJom5nlAj4ntrqK3htJUYERxlVBx9bUk5A4c888NV3ZO3F2XftLbN08S8SqesvSKw0ByuQQeHOnNdKrlFTFFQTyOomMZy8o92tvlNOsiARwxyHieOJFUOSc5dtWY511NIqKKYqhRYSJJOsKKKKlMQoooohCiiiiEK6i84ekfvXNdRecPSP3qLd0wGs32iiiuNzbJjW+n0+4/P8AwKS1Yd8bCRr64KxuQX0IViDoO0Ck/wAWS/dSew3urrGx1UGz07sO6vHyE1msp3jZcTI1FSfiyX7qT2G91HxZL91J7De6rW+p+IdYr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XUXnD0j969/iyX7qT2G91dR7Nl4h81JzH1G91RatTse0OsyFa+k3SijNFcfm1SaKKKKsSMKKKKIQoooohCiiiiEKKKKIQoooohCiiiiEKKKKIQoooohCiiiiEKKKKIQoooohCiiiiEKKKKwdITxooorMz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8426" name="AutoShape 10" descr="data:image/jpeg;base64,/9j/4AAQSkZJRgABAQAAAQABAAD/2wCEAAkGBhQQERUUEhQWFRUVGB8aGRYYGRgdIBggHR4YHSAaGxoZHCYeIBwmIBwaIS8gIygpLCwsGB4yNjIqNSorLCkBCQoKDgwOGg8PGiwkHyU1LDIpLiouLCwqNS8yNC4sLDQsKiwsKSwtKSwsLCwvLCwsLCwsLCwtLCwsLCwsLCwsKf/AABEIAOEA4QMBIgACEQEDEQH/xAAcAAACAwEBAQEAAAAAAAAAAAAABQQGBwIDAQj/xABJEAACAQMBBAUGDQMDAgQHAAABAgMABBEhBQYSMRMiQVFhBzJxgZLRFBUWIzRCUlNUcpGxwWKCoSQzQ4OiF2Nzk2Sys8LS4eP/xAAbAQACAgMBAAAAAAAAAAAAAAAAAwIEAQYHBf/EADMRAAIBAgMFBQcFAQEAAAAAAAECAAMREiExBBNBUZEiMlJhcRQzNHKBsfAFwdHh8aFC/9oADAMBAAIRAxEAPwBVvbt64jvZ1SeRVD4ChyANByGaUfKW6/ETe23vqRvp9PuPz/wKS16mx7NROz0yUHdHAcpTq1H3jZnUxl8pbr8RN7be+j5S3X4ib2299LaKtey0PAvQRW8fmesZfKW6/ETe23vo+Ut1+Im9tvfS2ij2Wh4F6CG8fmesZfKW6/ETe23vo+Ut1+Im9tvfS2ij2Wh4F6CG8fmesZfKW6/ETe23vo+Ut1+Im9tvfS2ij2Wh4F6CG8fmesZfKW6/ETe23vo+Ut1+Im9tvfS2ij2Wh4F6CG8fmesZfKW6/ETe23vo+Ut1+Im9tvfS2ij2Wh4F6CG8fmesZfKW6/ETe23vo+Ut1+Im9tvfS2pd5siaFI3ljZElGUYjRxgHI9RH61j2ah4F6CZ3j8zPf5S3X4ib2299HyluvxE3tt76W0Vn2Wh4F6CY3j8z1jL5S3X4ib2299HyluvxE3tt76W0Uey0PAvQQ3j8z1jL5S3X4ib2299HyluvxE3tt76W0Uey0PAvQQ3j8z1jL5S3X4ib2299HyluvxE3tt76W0Uey0PAvQQ3j8z1jL5S3X4ib2299HyluvxE3tt76W0Uey0PAvQQ3j8z1jL5S3X4ib2299dR7yXWR/qJeY+u3vpXXUXnD0j96i2y0LHsL0EyKj31PWb5iivtFcjm03mNb6fT7j8/8CktOt9Pp9x+f+BSWuubF8NT+VfsJq1b3jephRRRVqLhRRRRCFFFFEIUUVaJ9wJvi+O9jPSKwLOgGsYBIzz6w0OeWPRkiLOq2vxmQCdJV6eWe6EzxrJI0VvG/mPPII+PxVdWI8cYry3RsknvraOTVGlUMD2jnj0HGPXTnyru/wAZyhuSqgQdgXhB08OLi9eaWznGEHrJADDiMTLu6RepavInXdF6WM8a/OcJDA6ZHWHdXW9273wC6aDj4+FVPFjhzxDPLJ/eoGyZuCeJ/syI36MDV+8pkSJtq3aTzGEJbPcJGBz6hUWdlcA8jMgAqTE025MVnBHNtCZ42l1S3iQM+O9ixCjmMjszzzpXe2thNfQyX1vObhY9JI3QI8KgaBVUleAD7PYDz1qb5ai3w9M+b0K8PtPn/OP8VO8kC9FBfTyaRBADnkeFXY/oCPapONhTFW+f5lJ2GLBM5sLB55UijHE7nhUaDJPidPXXy8s3hkaORSrocMp7CPRVi3FmFqZr5lDC2QBFPbJIeBR6l4zTjys7NVpIb6HWK6QZI+0ACPWUx7Bp+9tUwcP3/wAi8HZvM/op7vdYx28kUCKA8UKCZtetIw4m7cdUEL6jSKmq2IXkSLG0KKKKlMQoooohCiiiiEK6i84ekfvXNdRecPSP3qLd0wGs32iiiuNzbJjW+n0+4/P/AAKS0630+n3H5/4FJa65sXw1P5V+wmr1veN6mFFFFWouFFFFEIAVdt0Nw1lniW9foulyUt/+SQAFssP+NMA6nBPZjnS283KuLe0hvVIZG6xMZyYtRwsSNOfd5pwDXW4+0Xba1vJIxZ3lwzMcklwy6n10ioxZCUPOMUWIxCK95rJYby4jQYVJXVR3AMcDXwxWhbsbZe0tbCdp44rfglSVHJJkxM+OjjUElwDz5DOtVze/d6W42xcxQrklw5J0VVKqxdm5BRnmaV7ev0+DwWqkO1q8wMqkFHDvkcB5kaA5OOdLYCqqr16TIOAky1b07rRPGNp7LcBAeNkGF6NlOcqDyIPNP0yNKi7a3tsdpxo14k0Nwgx0kIVlYc8EMwOM5IHZk61ROkOOHJ4c5xnTPLOOWfGuamtDS500PGYNTkI22leWwQR20b6OGaaUrxtgEBQqdVV1zzJJx3V773b2ybSkSSREQovCODi1Gc65Pif1pFRTQguDxkMRlhi3zkaFIbmKK6jj8zpeIMg7lkRg2OWhzyHcK52tvnLPALZEjt7ca9FECAx55ZmJZtdfTzzSCisbpb3tM4jGs22F+BJbIpB6VpZWOMOcBUA7cAZ59prQPJ3tCG62fJb3Wq2bicfkU8f6Ah1Pg+KyqvquRyJGRg47R3eio1KIdbD1mVexvPfaN808skr+dI5c+liT/wDqpGw9hyXcnBHgADLyNosa/aY93cOZOgqAuMjOcduP4q97CvEub21s7RSlqsgkfixxzFBxl5cflwF5D9s1GKLlMKLnOQ/KNu7Bs97eCHJcRcUrk+eSxAPDyHJtB2Y586p9aXvpu+LrajmedU42SOKKP5yVwAo0QHhQE8R4nIxzxS3yjbKsrFY7W3TMw68krMSwBGinGmvPGBgAd9Jo1clXUmTdMyeEo1FFFW4qFFFFEIV1F5w9I/eua6i84ekfvUW7pgNZvtFFFcbm2TGt9Pp9x+f+BSWnW+n0+4/P/ApLXXNi+Gp/Kv2E1et7xvUwoooq1Fwp1sbd4XcbCKVfhIOlu3V6RcD/AG3JwXznqaaV1uluo20ZWjSWOMqueudW8FUanvPdVrPktt4T/qNpxRkdgCAjH5pM59VIqVlXs3z9LyaoTnaJ9y98n2bI0Fwpa3YlZYmGqE6EhT/le0eNM9v7rps64t9oWx6SzMqP1SCU6wPCMnVSM4PqPeWm3hsmW34Jr0zTIOrcBeKQ4GisUUK4/Mc+IrL5L12jWMuxjQkqhOiluZA5AmlIN4cQy5+cmxwixz5Sw7379SXzuEUQwsRlF5yYGAZWHnEADA5D/NVimewt2571+CCMtjzmOip4sx0Ho5+FL5owrEAhgCRxDODjtGdcHnVhAq9lYtiTmZxRRRTJGFWLcTZMdzdYlHEqIX4TyY5UDPhrnHhSGC3aRuFFZ2+yoJP6DWrluBs2WC8xLG0fHE2AwwThkzoda8z9WqMmx1ShsbH1j9mUNVUEZXnn5R9jwwNE0SKhcMGVRgdXhwcDQcyKptXff/Z8txeBYxx8ESnh4lGOJn5BiM8uzuFVO92RNDrLFIg72RgPUSMGl/ozN7FTxtckcdfKS2oDfNYWEiUUUV68rQqRY7RkgYvE7RsQV4lODg8xnmKj02+S85tRdIvSQ6hmTUxkHBDrzHYc6jBGtRYgazIB4SzeTy/tbSK5vZXD3EYxHEefW04gTzLE4JHmgHPOoO7e6dxtiaSeVuCMsWlmPfzKoD2gepRjwBqNXq+2o77Cgjt8hI5GS5C8xklkLY+o2c55ZAFV3Uqbrqcr8hGKQRY8J5b8bWsBElpYxBhE2TcZ1J5Ng83zpljpoMDlVKp3u/us90DIzCG3TWS4fRV8F+03corz3iubVmRLONlSMcJkc9aY5zxsvJfADs7uQZTsvYGfORa57RiiiiinSEK6i84ekfvXNdRecPSP3qLd0wGs32iiiuNzbJjW+n0+4/P/AAKS0630+n3H5/4FJa65sXw1P5V+wmr1veN6mFFFTdjbRFvPHKY0lCNko4yGGoIP66HsOKsnTKLkSKUqQykgg5BBwQe8Eag1Zo9sQ344L75ubGFvEXn3CdB5w/rHWHbWgw7YtLhoDFs6CWCY4MvDGOhIHE6yr0fVKqC3PDDkaqW3d9NnyQzJBs+NJGBWOXgi0BOOPQZBxqO44qpvTUPdN/plHYQvGUu6sikrRBlkIbhBjPEHOcdU41z2VatgeTeWe9+DyNwiJVacrrwcQyIweRcjt5Drc8ay/I/sDp70yuOrbqGGftNop9Q4m9Qq1bD3jcy3UVnCZbmS5laSR+rFEAxRC7c2wqjCjnr41itWYEqvAawRAczPvlD21DsuyFnagI8q4Cr9RDozk8+JtQCdTqeysXqy7/Wyx3RUzNcT855TgDjOOoijkFGnPtxpjFJdm7OM7EZCqo4nkbzY1HNjj0gADUkgDU0zZ1CJfnI1CWa087GweZuGNeI4yeQCgc2ZjoqjtJIAqefg9v8A/EyDtyywr6MYeT05QfmFSdrkfB1+Ck/BcgPphzJ/5+CeepTHUxoOsGr7udu38Mn64PRIAz/1Z5KD44OvcDUa+0JRpNWqGyjr/sEQswVdTJOy7S+vlxG3RQ/04ij9AWMDiPqPiabbu7A+A7SSMvxl4GYnhx28uZ+zT3aO8QsYPnhH0mojijJwVBIXn5oxjJ/SqluhtaS42mrytxMUceCjhJwB2CtVbadr22hXqEBaQVreeXPj65Ceju6VJ0W5LXH0k/enZC3e1Eid+AGAHi05guQNa7i3FuLVg0Fw7JnrIjGJmHaBniQn8wxSjyln/Wj/ANJf3evbcbeGaORI3LPA7CPJyQjMDw4PZnHm+kjlTqa7YmwU6+zuLBRdSBnzz1vIE0jXZKg1OoP7T6tl8OuGj+BmPB4ekDKjqwXPXJVYXY4LcPCrHsbSq9e7HKL0kbCWHOOkX6pPJZFOqN6dD2Fq2BFEd9bvgFZ8wSqQCGHCzoSDoSrKQPBjWfb62Z2dtKQWylEYAqmMqwcDiThIwyFsjhORpjsr1v0zb/a6YcC1xp5jI/1EbRR3TEGVCrz5Kt7hZ3BhlOIZyBk8kfkD4A+af7e6ke3thhAZIwFKgdPACWNuzcgT2odB2lCeBjnBKe1KB16QEpkcQU4OO3BPbjlXqMFqoRKwJRrzTfKh5PEiVru2XhUayxgaD+tR2eI5dumtUqZbnZU4MchQugZHXzZUbUHDDBHgRoa1KDaUthbAT5vdnumFuEHXRGGMSp9ZMHHEDkdvYKSbe2SLrYFvMurWy9Vu0orGMj9Arf21SpVWACvmL2j3QHMayqvDtDaiiSaT5hP+SVlihTsOMAAns6oJqx7k7obPYSyyu1ytuMu5UpDnBJCg9d8AZOcDUaHNZs0jkBCWIByE1wCcahe86enStU2xsSa22XBs+3jZ57jrz8I80aFuJuQGeFMkjRDTa11AUG1+WWXGQTPO15lt7KryOyLwIzEqv2QSSF9Q09VeNOdrbCjto+tcxyT5GYosuFHbxSjq8Q06oz20mq2pBGUURbWFdRecPSP3rmuovOHpH70N3TMDWb7RRRXG5tkxrfT6fcfn/gUlp1vp9PuPz/wKS11zYvhqfyr9hNXre8b1MKl3GyJY4o5njKxy54HOMNjIOO3sqGeVWjyiQPHeBDno0ijWHu6MIvm/3cWfHNPLdoCQAyJkfdzac9kek6KR7eZSkilWCSocqQGAxxDXBB0OfGvXZuwYLraaW9uztbu4OWGGCheNlPiMFc99P/J5v7dLLb2arGYc8PmkMq6szcQbGQMnUUs8mlyvxvEeQcyAf3I5FV2LDGbWNv8AIwAZCaluVahLjaOAB/qQoA7FWOMqMdw4jSfeneKLY9s0FqOK4clnbGeBpCSZZD9o68KnuHYNYm0J7xNsXNtZkILoRyPIVz0QVArSL2Z7Nc5OOXOkflUeK2WGyhySD00zk5Z3IIVpG5liCx17CuMCqaU8VQXzvY2+nGPZrKbTPyWdu1mY+ksSf1JJ/eme15BCotUI6pzMw+vIMjGe1I8lR3njbtGPmwfm+kuPuFyn/queGP2etJ/06ibMsTPKseeEMesx+qoBZnPoUE+qvUOvkJUjLYj/AAZDcSao4aNITyn+1xj7pTgk8ywUDBBKtbXbN2yM1oFYTSHJADPFphY2yAiqEXqtwhcA6jBAre1L7p5copCABIk58KDRV8W7T3szHtpob02R6CJVdz1bjI4hITobcY14Fzg8OpfJB6q1XrUEqizqD5HT8/eTVipuDaeFzNDGxaRjeTHzjxMIgfzDDyeoqvcWFT91Nslr2HjEUaLxnCIkYHUbUkDJ9LE14S7oSSTiOBHXiUMySgq0GfqyEjX+lgOsNcA5As9h5M4EGZ5Gkxzx1FH8/wCRXl/qW3bHRomjUbNgRYC5FxbTQf8AJYoUarsGQaHjpEW9m8pN2zW0gKlFU9UMGILHk6kEdbu7ad7o7Nnkw8sMcMYdZDwpwNKyBuDKA8IVS5OQq5OOdNILywtjiLoyw+6UyP3c1DH9TTKOO9ukJt4egXBxJcDDH8sI19bkDwNeIdq2irs42bZaRVbWxPkbfnr5S4KaK5qVGudbL+fxIG2NvxQXloJOIrHJxvwKW4SUdYwQNckknA1wugNXbbWxo76LKMFkUMIpgAWiY6EjPIjkRoQR2EAjK7e4n2JKk1ysjy3J4nBYYCqeWhKmbOD3INBknK+R20+ypzNYOJLaeMS8EmoHExTDAEYdXyMj0GvZ2T9P9norTQ5jjwJ4/nEStUr42LMNeHKVy7s59mXRSVRxLkFTkrKjaEeKMMjv9BGkXa9isbgxkmKReOMnnwkkcLf1KQUPiueRFT95L971Uu3OXb5qUdisoypUdismuB9ZHqPZnprWWI+dD88no0WVf04H/wCm3fXuKTYMdeMpHkJbfJlv38GzbXGtu2SGIyIs6Hi/8sk69gJ8TWmTbGig2fPDHjojHKVHYocM2Ae4EnHhisJ3Q2uLS8ilcAx54ZARkFHBVsjtABzjwrQ9/YrnZts62r8VlOCnAet0BbsjbOQjDIAOQM6cxVHaKV6gAyv+dZYpv2c4h3o2b8Fh2XfIoLGKLjBGjMioyEjxUEH8orwv7na+1/8AjlMTahFUxx47NWIDekk1ZfK2gh2dZw9qsox+SMqf3FI5d6LyPZVq1tIyxpxwylVUlWVspliCVBQjHLl6KmhLIGAF7kZyLAAkT7s7yMXb4M0kUK+kuf0XC/8AdVEu7YxSOjc0YqfSpIP7UzsVu9ozoqvLM5YaszMF184kkhQOefCpnlHhVNp3IXkWBP5iqlv8k1YQsHwsbxbAWuBK3XUXnD0j965rqLzh6R+9ObumLGs32iiiuNzbJjW+n0+4/P8AwKS0630+n3H5/wCBSWuubF8NT+VfsJq9b3jephWgbB3/ALaS3S22nB0yxDEcoAJA5AHUMCBpxKdQBkdtU/d7ZwubqCFiQskiqSOeCdceOKvsuzdk7Rb4LZDoJ1PUkIbhcKetnLEt1QSM4OnprNcrkGB9RwmaYOoi7bW91jBFJHsu3KPKpR5mByFPNU4mLa8uwensN2tkhdnLfoPnLO742x9aMCLiX1c/Rxd9G8lxs6ztZLO0+fnfhElxoccLKxAbljq44V07ySKsnkYkWWzuYH1HSdYd6yIF/wDtNIY4aWIA68dTJgXaxlo2/tKKxEl7jjkmSOKJRzkI4yqjHeXycdg9FYtvrsueC4BumDTzIJXx9UsWHB6go5aDkOWa0PcexkuLsLcarstTBHn6zlmAk9IjVR7JqgeUPbAutoTOpyikRqe8Jpn0FuI+usbMuF8PU/aZqm63kGfqWUS9sszufRGFRf8ALS182aeC2uZO1gkK/wDUJZv+yIr6HNTbpYPg9p0rTA9E5HRojDWabtaRTn1V6GO0FkOvccJuDr0cWciNezpcYwx1z31axZfX94m0X7v9RpJ/w8ZdfzkhI/0Zg/8AZWm+R7dVFh+GSDMkhIjyPNUHBYZ7WIOvcPE0i3N3Hjv7acRSTIjPH15I0GeDpCVULIc6sufQPHFwub47MXhdnWGziiChOE9OrsquzISMOGUrzwBJnUkVU2ipiui6/n7x1NbWYyNsVuPppG8+S4lLf2uyKPUqqKre0FhuVtOmkd57mY5QHqwopdTGFOQHzw5YgsSDyFTbfeu3NxI1uXkhlJlePgbjhYjrtw/XjOOIlc8JJ7DmoO2Wt3u7KeAxsXmw7IRr5uOIDt9OtaqlKps22VWdD2gSrcrAm3l/XKX2ZalFQDpa4+ojrc6eKx2o9pHGeGeJCG4icFBITnOpyD2csDTu00Vi+0Y5PjmOWNDJ0CJIyAgEgEghSSBnrciRWrbE2/FdqWiJBU4eNgVdD3Mp1Hp5HsJr0aD7yhTYtdsILZ5/X1iiMLsALC5tPba9tA8ZNykbRoC56RVYLgHLdYHkM61hW2buCaO7S18yOUSx9UqBGzKsiKCxPDx9C+o7DovKt023YrcW8sTNwLIjKW+zkEZ1rDLTZ9rDNcRCaV8QShmVIipCpxEq3Sa4KjHZkeuvU2S2ZzyiK3CJdinjS4i+1EXH5ofnM+wJR/dXzdmQC7iB8126Nvyygxn/AAxpnu5HafCUCvcZIcaxxAYMbg5IlPYTUKyFoJIyJLnIZSPmoueRj/mr0SdRK1tIpEJ4+FtDxcJ8NcGtq2Gr8EmyL7BcIegk7JYx5uP6kIGncPDJyDby4urgDsmk/wDnath2zP8ADtlwX0P+/bATKR2FNJUPgcNp24FV9pzC+f8Aw8Iylxnrt7Zo2htMI4BhsoS7A8jJLnhU+gKG9XjWU7pb6TbNYmPhdHA4435Njt8D4/qDWs7v3BTZlzeyaPcCW4PgMERqD3BVXHprMtw9svadO62nwpQi8Q7IwC3WPVY4P8Uuj3WUi4Fh/P8A2SfUGO77y1ylCtvBFCT9bPFjxC4UZ9OfRWezXBkZnZizMSWYnJJOpJPfWif+MCjls+Af3f8A86rW+O+HxiYj0KQ9GGGFOc8WD3Du/wA1YoqVNglvreLc3/8AV5Xa6i84ekfvXNdRecPSP3qw3dMUNZvtFFFcbm2TGt9Pp9x+f+BSWnW+n0+4/P8AwKS11zYvhqfyr9hNXre8b1MmbF2j8GuIpscXRSK/DnGeEg4zg4zV7HlhVT83s+BT38Q7fRGKzcmtRi23abCijjWAT3jRq8jnA4CwyF4iCQNdFUctTzrNdVNrrczNMkcbCJ9veVJ7q3ktzbRRiQAEqTkYIPLHhUvcK4Oznt7kn/TXamGRuyORWYDi7hoCD3M3dX1t8ItssLa5tkjkk6sM6E5Rz5obIyVJwDr28u0T/JNPHcQXOz7hQwJ4wh7QcK2O4qwU5Ha2aQ9lpkYbcxrlJjNr39JYd+dqjZltcvGcS3cnUxzB6NFZvUFJ9LCsp3v3d+BPAuMGS3jcjuYghh+o/wA1Y95tgXCX1lbXDmWASLHDIebIXXKsftgYX0AV7eW3W8hAHmwZPgONtfRpRQ7BUA3vf+oVMwTylM2h1rS1b7PSxn1OJP2l/wAVp+7XknjeyRbp34nYS8KELwErjhyQc6Yzy1H65jY/O2s8XbGROvoHUkHssjeiM1YdyfKHcwXEaTTM8DHgKuQQuRhSGIJUA4z2YzpTay1CtkOn+yKFQe1Ns2PseK0iWGFeFFzgZJ5nJJJ1JJqqeU6w6SOI4HC/HAzn6plCmMn+npUjyezNWfYm3I7uPjTQqSrofOjcaFGHYQf15ivLejYC31rJA5K8QyGHYw1U+IzjIryUYrUu0tsLrYT857KSZbhBEp6ZHBCnsZTkhs8gMHOdAAc6VYBsuFLqCW0IeMTKJCHB6NmkACBSA3RjQLJqGz2HSpG201ktlYJeDCTuw4PhWAOqjMcDsJzw9Lo3PCmFu3ucZQ007mCOJiCeTZXnqfNwdM99X9rr00os9Q2BFud7+XHylVEYsFUXlt2gDFc3Vysqo8MUSiNgCJuLjPRj6wclRjGdTqMU5ZzFeWssY+ckYwspOONSjuAxAPmsoOcHGtI93IIJHYbNtundMcU8jBQuc6l3y+uD5q9lXjYW6zJKLi5dZJgCEVARHEDz4c6sxGhc9mgArV6WzvvaT4SoQWJOTNlYDCCbDjnPRLgqwve5vloM+f8AEzvyoXE8ZdLiUOZinAi5CoiAs2Fz2yFRxHU9GeXIU3ZA4IbmQ9kQiH5pWAx7CyH1VpHlh3X4+jniDPKch1ySSgAxwJ3KSchR9ck9prONsEQolspBMZLSkagykYKg9oRRwZ+0ZOwitu2chqYA+s82oCGN583dPDI8n3UMr+soyL/3uv6147BtukuoE+1Kg9XEMn9M1746G018+5YY8Iozz9DSf/RNGwvmxNP91GQp/rlBjX1gF3/6dPOhP0/PrF8hIc7G4nYjnLISPS7HH71qu7Uosr672W3+1MCYc97RjT+5f8p41l+xNLiFsdVZo8nsHXHuP6VpHlUtJF2lZSW68U7AcIHayPlc+HWOfAUivmRTOhB6xlPIYo234LGG32Ta6yyqit/REmOs3cCV/RT3islTaElpcP8ABJXQq7KpUnLAEgZHI554II1rZJ7YbJsri7ncSXkq9eU9rtokadyKcady57ABne6W9UuzLZ3S1LmV8rO4bgAUcJGQNTnORxClbOewcIv+54ydQZi+UtO0dyvh1wyPaNCeFP8AVxcKqzFELccTEBusSMpg6Vnu9W60mzpuilZGJHErKeYyRqDqDpyqXtbyjX1zninZFP1YuoP1XrH1k1XGYk5JJJ5k9tWKKVF7xy5RTsp0nyuovOHpH71zXUXnD0j96e3dMWNZvtFFFcbm2TGt9Pp9x+f+BSWnW+n0+4/P/ApLXXNi+Gp/Kv2E1et7xvUwq/LuqdtKlxbTRiYRok8MhIIZFCB1IB6rBQeXPOvYKDXcMzIeJWKsORUkEesa051JzU2MipA1mobJ3Aj2SReX8yHoeskSZ6zjzRlsFjnkAOepOBVC2JeT/DFkttJyzOoH1j1mKAduRkcPby54pbcXLyHLuznvZix/UmvtpdNFIkiHDowZT3EHIqC02FyxuT0mSwytlNs2Tvbb7YiWJ8RXUbLIqN9uM5DITzGmCOeCfTSfbTCfeOKNxxJ0XRsp7VaKViD7VS9p7oQ7ZgS+s2ENww4jg4Bccw2NVcH6415HXQ1Utm3txFtu3e9UpLxIjk/W6nRB88iDocjTnVGmq9oryOXEGWGJyv5ZxPtawbZW0GTHEI20B/5I2HI/mQlT45pbtfZ4hkwpLRuA8bH6yNyJ8RqrDsZWFaX5a9kgvazZ4eImJmxnAyGU47cZeqbfbIe1Y2N7hNeKGbmqk6ZzjJhfADdqkA40YG3Sq4lDceMS6WJE+WU01zwyW0jJdIAsnC/AZFGAJs5A6owHz2AP2tixDytzRFIuMTKq8LzhRxM324wcAqv9QBfU9XIxVr+7axYwQFkdSOkm5NIRggJ3QjQj7ejHTAHi0cV3qhSCc80OFikPejHSNj9hsL3FdFoNNWzYZcIBiNNZ77z9Pcu107LOhwOljGFUAYCunOM+Dc9cE869tl7xL8DNpIpOZFKHsIMisyt/n05pMRPZy/8AJBIPzKcfyp/Q17vtxpMCSOFmJHznRKrjUHPFHwgn8wNQ2jZ1rIFYXAIItlmNJhXKkkcdZpuy95Ydm31xG0TCJkiJaNRwxAcQLMox1euMkZxjlWmxyBgCCCCMgjUEHtB7qwTfTaz2+0GaIgNwJrqcjBypGeEqe0Edg5VbvJ55Q7aOBop5BFwuTErBiAhAPAGAOcMWCjnjhrxtmo1G2am9r9lc9Tpx/P7uNUAqMvmY68q20vg1okqYEwlAifAJQkNxFc9vBxDPjWUQbJjuw1yvzUcetyijzPGHsw+CAp8w5z1dRZPKJtxb2ROlJgtoslFI+enJx1hEfMXAwGfAwSdc8NUuXeBw6GH5lIiTGi6gZ0JbPnsw0YtzGmAuAPY2emQmWv5+eUrVGBaRtpXxnkL4CjRVQckVRhUXwAwO88+ZqZtj5lEth5yHjm/9QjHB/wBNer+ZpKYSiO3KTohW4lUGK3xkRMTpKOZKnQxoRnJychVLytj7myR7StILjBeQiV058KjibhY9rEIc+nmaeXUC/AReEyTvZu78X7MtARiWSQyyfm4Oqv8AaDj08XfWn7Uvra3cX1y4XEQSIHU9brNwLzLHqjTkFPYTVP8ALndAi1iHnEu5HsqP1Of0r7sPyfz7RkW52kWSNVAjt8kHhAGAfsL3jzic5xVFrPTV3NtfX6SwMmIUcpVd/N6p9ohZShjtQ5WJSdXYDrMe8gYBxovFjUk01/8AEKTZnR2sAhmhjhQN28TsONyHU4xlscjypJ5RNvJc3XBAAILdeijC4C6ecwA0wToPBRVWq4lJWQAjLl+cYguQxsZpK70bHvfpVmbdzzeMaekmLB/VTWfbQEYlk6HPR8bcGTk8OTgnQa4xUeimJSCHImRZy2sK6i84ekfvXNdRecPSP3qbd0yI1m+0UUVxubZMa30+n3H5/wCBSWnW+n0+4/P/AAKS11zYvhqfyr9hNXre8b1MKKKKtRctfk+3JG05ZA7lI4gC3DjiJbOAM6DkddeX6fPKBuUNmSoEcvHKCVLY4gVIBBxoeY105+FK9296J9nymSAjLDDKwyrDnqNOXYQQaN5N559oSiScgkDCqowqjngDX9SSaRhqb29+zGXXBbjJ25m/EuzZDwjjic9eInGf6lPY3j29vZjTpt4NmbZiEckgjk5px4SSNu9GPVJ8ASDjUVhtW/c7d+02iOgeRre5HmMMMso/K31x3AjI1xzpdeknfzB5iSpu3dl48qdtI+yl6XDSQyJxOOTZDJxju4uIHHYcjXmZ23dhrtjZULpgzCJXjb+rhHEhPcSCPSAeyq/L5N9pQwSQRXEU0EgwY3LLjUEMoIIUggHQ476l7jS3uyswXlvJ8HJysqYkERPPPASeA8/A5PacU8ggwMCQbj/I7U9oZGZpBtBWUQ3SsVTRHA+ch183BIDJnPzbEY14SuufK92K8a9IpEsP3seSo8HHnI3g4Hhmrn5WN1BHIL2DDQzHrldQrn62nY/f9rPeKoVneyQtxxOyNyypIOO445jwOlehTbGuJekrMLGxkm025NGvAGDR/dyKrp6lcED0rg19n2nE6n/TRq+NHjaVcHv4C7L6sCvX45ST/ft43P248wt/2DoyfSlfCLNu25j8MRSf54o/2qRA4jpMfWOd8r6IXrl4RL1I8Zd1A6ueSEE8x20m+UUi/wCyscHjEmG/9xy0g9TCgtbOeKWW4ZuWkcY0Gi9Yyn6oHZp486+/DrZP9u3Zz3zykj2Ign+WNI2aiKNFKWtgB09ZN3xMW0vIdrZy3DkIrSOdW7fSzMdAP6mOKnqYrTUFJ5xy+tFEe/XSVh7A/rqLe7allXgLBY+YiRQiengUAE+JyfGvfdjd6S/uEhj7dWb7Cjmx/jvJAqw2l2yEgNbCX3yS7sGeRr+4y+GPRltSz/WkOeeOQ8c9wqbsiYXG8dxINVgjZfZCRnHrZqf7a2q1pbi02bC0sqrwLwLlYezidz1ePt4Sc51PjS93twNqxCXgaO3abAeRpMvgEnAKBsZJyTz0GorzcWPE7EC+Q9JZthsAPWXK7W0trlr2/ljE5wI0Y5MKDkEQZJc6ksBzYgaammb7+Vk3CNBZhkRtGlbRmHco+qD3nX0V82t5OrfZ8Rnv7lpWPmxR9Uyt3cTFmPicDArOZHySQAoJ5DOB4DJJ/U0+hRRjive3SQqOwy0jPdfYJvrqO3DcHHnLc8BQSSB2nA0FWvf7yZJs+ATwyu6hgrq/DnXkwKgdumMdtUjZm0pLaVJYm4XQ5U/45doIyCPGnW8+/t1tBFSYoEU54UUgE95ySTzPhrVh1qGoCpy4xQK4TfWVyiiinyEK6i84ekfvXNdRecPSP3qLd0wGs32iiiuNzbJjW+n0+4/P/ApLTrfT6fcfn/gUlrrmxfDU/lX7CavW943qYUUUVai4UUVL2RPEk0bTxmWIMC6A44h3Z/jt5ZHOsHIQlx3D3NQob6+wlrF1lDf8hHaR2pnQD6x05c/PaMUO1nnns42guIsyGLP+8gP+4uPNlGhKjQ5GDnJqX5Rb25vTF8HRnssAw9CrMCcYPGFHVddV4CNBy5mmm4u73xTDLf3vzbcHCkZ87BwcEfbYgAL2a58KBY23hPa4D9v5lgDPCNOJivdPfnaknUhMdyV+pKU48d4yyMw8et41a4t5NtNp8XRA95cAf5kqibu7j/CLSW8mmFqAw6F20XOcEk8wuSFBHIgnsr3n3x2tsxhHNJxAjKGQLIrjvSQasOXb21h6auxCBb/WZViB2ry9SWu17mNo5IrCJHGGVukfOe8KSM+ukNt5DPvLr1JH/LP/ABSGbyx37DAMK+Ij/wDyYikO1N87y5yJbiQg/VB4V9lMA+uspRrDQgTDOh1uZb9reT/ZlrkTbQZWH1QEZvYUFqrabtW078Fpdl3PJZIJV9fEgcAeJAA7cV47F3UaSJrm4JgtU5yEayH7ESnzmJ0zyHqqHtDbXGpihXoYPuwcl/6pX5u3p6o7AKeobQMSfpaQJHKMDueIlElzcxxxk44og8+o7OKMdGD4FwfCmuyN2dkzYB2jIrHseMRj9XBH+aqFhtGSBuKNuHIww0KsPsup6rL4EEU+t9gJtCNns14J0GZLXOjD7cBOuO+MkkdhOgrLhhq1vMWmFtwEubeRCJ14ortsHkSisD61YVO2FuZtDZqstq1nKGOWMiyK7dwyCRgdg8TWS2O1ri0Y9FLJCwOoVmXXuK8vURVktfK3tBBgyJJ+eNc/qvDSHpViLYgR5yaunK0v8m2ttR6fALdgOXA4x+hkz/ilO2d8tsRRl5IILZPtsVz6AGkOT4BSarN15X9oOMBoo/FYxn/vLUs2MPjO64Ly4kMkiMInY5HSY6qnPJSexca4FRWhh7TqP+mSNS+SkyRBCbv/AFu1J5OhzwrjBeYjmkK+aFHa2ijlz5WTZm7uydqxtHadJb3CjIDsST4kFmDDv4SCK9NhbRj2lCdmbQAjuIsrDJgAgrpjGg4hjBHJh41U7HYF1ZbUhhCkTLIpUjOGXOrA/YK5z3DINTuWuL4SNOVv3kdLZXERbS2c9vK8Uo4XjYqw93eDzB7iKjVZfKNtSO52jM8RBQYQMOTcChSR4ZBGe4VWqtoSVBMSwscoUUUVOYhXUXnD0j965rqLzh6R+9RbumA1m+0UUVxubZMa30+n3H5/4FJadb6fT7j8/wDApLXXNi+Gp/Kv2E1et7xvUwoooq1FwoooohGexN5rmyJNvK0eeY0Kn0qwIz44zTvZS3e3btI5pXdV6znQLGvaQqgKGPIaZye4GqjUrZu1JbaQSQyNG47VP+CORHgdKW6XuVAvzkg3A6TRd89vWVyfgAka3ittI5V60ZZRjhdAOLA5BgTrn15m8zMFBYkKMKCT1RnOADyGSTime3tsx3XA4gSKbXpWQkLIdMMI+SnnnHOomydmtczxwp50jhR4Z5n1DJ9VQpIKa5zLtiMezbmrHstL55Sru+Ej4QQ4JwMHIIOAzdugFVetA8rm0lEsNlFpHaxjT+ogYHqQL7RqrbtbJWeQtNpbwr0kzf0jkg/qc4UDxPdRSc4MbfnKDKMWERfNdyMoV3cqOSszEDTTAJwNO6vCtE8rkKyLZXMa8KSw4AHYBwso07g5HqrOwM1Ok+NcUw62NoV3DOyHiRmVh2qSD+o1rR96tlDZTRKtjDPa8K8czoWZ2OeLMmcxnljGmvbyFM3TshPfW6EdUyqSOzhU8berCmorVDKW4TJWxtFc0rMxLksx5liST6Sdac7R3Qlgs4btmRo5iAApJK5BI4tMDkRjsIq1+UfZkd5BHtS1GUcBZh2gjqhj4g9Q/wBtd7hN8P2bd7PY9dB0kWfE5GPAOB/7lLNbsBxzzksHasfpIfkya3uFnsZ0QPOp4JcDi014c+BAcDwPhVN2ns6S0neJ+rJE2Mjw1DA9x0IPiK8bWd4pA6Eq8ZDAjmpBGD+ulXra2+ez79EkvLWX4Si4JiYKr47CxOeH1EjOhNSIZHuBcH7zAsy2OoinfCXpo7S+HVlnVhJjTMkLBekGORIwdO0V67Z8plxc2yQnCuFKyTDzpAcaZ+qDgcQHnEdg0pHt3bhumXCLFFGvBFEmcRrnPM6lidSx1JpZUlpAgYhppMFzc2hRRRTpCFFFFEIV1F5w9I/eua6i84ekfvUW7pgNZvtFFFcbm2TGt9Pp9x+f+BSWnW+n0+4/P/ApLXXNi+Gp/Kv2E1et7xvUwoooq1FwoooohCiiiiEKmbI2vLaSrNC3C65wSAeYwdGBHLSodFYIBFjDSPds7wRXau8lvw3TEHpY3YK3LJeNs647VI1phLvMtnbxW9mY5Aw47h3iDCRzyThlXzUA0785qpUVDdLkOEliM0/eC5+H7Aim4Y1eCTVIxwhQGaPRc6DDKcVmFANFYp092CIM2LOatuZt6/guVsLuJpIscJLqT0acJOePHC0eNOt6M9lV/d4RRXd/cxKHhto5TGDnhPGxRBka4KlvVVXl27cNH0bTzNH9gyOV9GCcY8KhBjjGdD2UsUNeF+UlvNJom5nlAj4ntrqK3htJUYERxlVBx9bUk5A4c888NV3ZO3F2XftLbN08S8SqesvSKw0ByuQQeHOnNdKrlFTFFQTyOomMZy8o92tvlNOsiARwxyHieOJFUOSc5dtWY511NIqKKYqhRYSJJOsKKKKlMQoooohCiiiiEK6i84ekfvXNdRecPSP3qLd0wGs32iiiuNzbJjW+n0+4/P8AwKS1Yd8bCRr64KxuQX0IViDoO0Ck/wAWS/dSew3urrGx1UGz07sO6vHyE1msp3jZcTI1FSfiyX7qT2G91HxZL91J7De6rW+p+IdYr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RUn4sl+6k9hvdR8WS/dSew3uo31PxDrDC3KRqKk/Fkv3UnsN7qPiyX7qT2G91G+p+IdYYW5SNXUXnD0j969/iyX7qT2G91dR7Nl4h81JzH1G91RatTse0OsyFa+k3SijNFcfm1SaKKKKsSMKKKKIQoooohCiiiiEKKKKIQoooohCiiiiEKKKKIQoooohCiiiiEKKKKIQoooohCiiiiEKKKKwdITxooorMz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8428" name="AutoShape 12" descr="data:image/jpeg;base64,/9j/4AAQSkZJRgABAQAAAQABAAD/2wCEAAkGBhQSERQTEhMWFRUVGB8ZGBcYFxgbHRggGCAcHB0aGBoZHiYeFxokHR0cIC8gIycpLCwsGx8xNTAqNSYrLCkBCQoKDgwOGg8PGiwkHyQuMTIsNTI0LDQvMy4vNTIuNjI0Ly4sLDQuLzQ0LC8sMSwqLDA0Ly8sLC00Li8vNCw0LP/AABEIANwA5QMBIgACEQEDEQH/xAAbAAADAAMBAQAAAAAAAAAAAAAABQYDBAcCAf/EAEcQAAECBAMEBwUFBQcDBQEAAAECAwAEESEFEjEGQVFhEyIycYGRoQcUQlKxI2JywdEzU4KSsjRDc6LC0vAVJJMWVGOD4Rf/xAAaAQACAwEBAAAAAAAAAAAAAAAABAIDBQYB/8QAOBEAAQMCAgcIAgEDBAMBAAAAAQACAwQRITESE0FRYXGRBSKBobHB0fAy4RRCUvEjJGKCM3KiFf/aAAwDAQACEQMRAD8A7jBBBAhEEEECEQQQQIRBBBAhEEEECEQQQQIRBBGCdnEtNqcWaJSKk/pzOkegEmwXhIAuVngiIa9pyCuimFBFe0FgmnHLQfWLRp0KSFJIIIqCNCDoRF81NLBbWC10vBVQ1F9W69l7ggghdMoggggQiCCCBCIIIIEIggggQiCCCBCIIIIEIggggQiCCCBCIIIIEIggggQiCCCBCII+KVS5sIR4jtrKs1HSZyNzYzevZ9YsjifIbMBKqkmjiF3uAT2JT2kLIlEgb3QD5KP1AjCduXXDSXk1qroVVpU/hFKc8wjztIp97DlqfbDS0uA5Qa1SCBXU7yfKNCnpnwzMdJYYjaL9FnVVVHPA9sdzgdht1XO47HsxLKblGUq1CB4VuB4A08I5NhLAW+0g3CnEg9xIr6R0nGcdm2XTklekaFKKFamo+7Wl+UanaodLoxNtvxIHDbzWR2OWxB8zr7BgCeOzkqSCJOX9obYUEvtOMq31FQPCyqeEUGHYwy+KtOJXyGo7wbjyjn5aaWLF7Tby6rpIqqGU2Y4X3bei3IIIIXTKIIIIEIggggQiCCCBCIIIIEIggggQiCCCBCIIIIEIggiX212o93R0TZ+1WNfkHHvNwPE990MLpnhjMyqZ52QMMj8gtrHtsGZU5T13PkSRb8R0T3a8oybNzb76OmeAQFAdGgaU+Y1uSfoBxvH7G7KF9Qfer0YNQD/eEHfXVNdePnHRnXUoSVKISlIqSbAAQ7VMhgGpjxdtPsPvBIUck1QddJ3W7B7n7xWSJnGdtkNq6KXT07psAmpAPh2jyHDUQtmcVfxFwsy1W2BZbhF1fpySL8eApcF2eZlU0bT1jqs3UfHcOQiGpjpxebF39vyfZWa6SpNoMG/3fA9yp1vZubm+tOPFtBv0Saadw6o8cxh/h2ysszdDQJpTMrrH108KQ2hbi20TEsPtFjN8guo/w/mYgaiebuMwG5uXl7qTaaCAax+J3uxPn7JiBCTbX+wvdw/qTE/iPtMsQw1etlLP+kfrHkYw5M4ZNrdUCQsAUAAAqg0FO/fWGIqGaJzJHiw0hzzS03aEErHxRm50XcslL7N/2uX/AMVP1Edfm3lJTVDZcVuSCkeqjSOS7KNZpxgH56/ygn8o29si4iddUM6akEG4qMqRY7xW0albTCpqGsvazb+fMLJoKo0tM59r3dby5FdDk8z4V7zLJQAeqlRQuotWtKgXH0hViGwDKusyVMrGhSSRXmCajwIiSwnbqYZoFHpUWsvWg4K1HjWOi4Njjc0jO2dNUnVJ5j84zZ4amjOk3BvC9uh91q089LXN0XYu42v4EW8lMnGJyRIEynp2dOkTqBoKq46drXjFThWMNTCM7SqjeNCnkobo3FJBFCKg7oksX2QU0r3iRUW3Bctjsq5D/abHlFAdDUYOAY7fsPMbOYV5ZNTYsJe3cfyHI7eRVdCHH8fclFpUpAWwqxKahSDzvQgjTTQx82Z2qTMgocAQ+mykaVpqU19RqIcTskh5Cm3BmSoUI/5oYpDNRLozNw2/pXl/8iLSgdjs57j7rzh+ItvoC2lBSTw3ciNx5GNmOWOJfwuYscyVaV7LiefBQ9OYN+jYPiyJlpLjZsdRvSd4PP8A/ItqqTVASMN2HIqmjrdcTHINF4zHwt2CCCEFooggggQiCCCBCIIIIEIhNtXjfusuVjtq6qO87/AVMOY5zt86XpxthJ0CU3Ngpw6mnLLDtDCJpgHZDE+CQ7QnMMBLczgOZVdJz3QSLbjxNUtJKq6k0Fr6km0SuCbMrm3FTc3ZCjmymozefZbAt3Dxiqxxcu02hUxQpb7CDfMQKCiTZSgNK6V8YkV4g/ij3RIqhgGqqbk11WfiVwTpXuJh2l0i172d2+btw3DikazQD2Rv7xGTRtO88FdyU+2tvO2R0YqArRNE2JH3RQjwiKxWaexJa0S4qwzr1svSEc6G5pYHTU6xvbSTJWpvDpa1QAsj4UAdk13Uub3oBvimwrDES7SWkCyRc71HeTzMUNLaUa23eP4g7BvPE7OqYeHVZ1V7NH5EbTuHAbeiw7PTDSmEhlOQJ6pQdUEahXOu/frG1P4ghlBccUEpHryA3nlCTaRHu6hNtKCXKhKm70fBNAmgvnG4/lHnZ9n3o+9PkKWkkIa3MUOlDfpLCqjypFRha4a4k6Pnfd+/fBXNmc06gAaXlbf+vbFa2L4rMLYW8ayzAFv3rlTQf4QNuJHMRCNyjZl1uqeAdC6BqlSoWqqu7U+XOKf2kYkVONy6a0AzEU1UqoTTjQV0+aEmH4GM6Q8FqUSKMtiqzX5zo0O85uQ1jeowI4A892+NhuHPzPoudriZagsHethc7zy3bB6rHs7s45NronqoT2lndyHFXKL7E8Fal8PfbbFshJJNSTxJ8BHmRwyayhKS1KN/I2kLV4qPVqeN9BHrE8MLMlM1ecdKmzdxVaUBsBuhCoqjNK0aQtcWA57Tl5laNNSNghd3Tcg3Jw2bBn1AUJsf/bWPxH+kx1xaAoEEAg6g3B7xHI9j/wC2sfiP9Jjok1gz+dbjM0tJUa5FpC0DkN6R3XiXazQ6dt3W7vHedyj2M4tp3WbfvcNw32U3tnsahCC+wMoT20DQD5k8Kbx9KXlsCxhUs8lxOmih8yTqPz7wIu8axSYbl3UTLAUFIUkOtdZNSk0K0m6BXfHNIfoNOWEslxGW+4Wb2loRTtkhGic8rWP3wXQtrcbLbjalAOsuJC28qihSVJ+JKhU3ChqPpemwrGG32A8lVE061SOqRqFcKcfGILa1X/aSCT2ujr4URCfCsWKQllwky5cCnEi2bQGpFyLA030hP+AJqdpbmCfEAkZb8E9/+i6CpcHZEDwJAOe7HwVTieFuTq1TUskN5P2arhTxT8Q3JA0BOtL20e7K7Se8oKVjK83ZadK7swG6+o3Hwh1LqSUpKKFJAy00pupTdSJPa3DVMOJnpcUUk/ajcoG1SOG4+B3Qi2RtT/oOFv7eHA8/VaD4nUp17Te/5jfxHLzCpMVwtuYbLbgqDpxB3EHcYisKlXcNm0ocNWHjkzDQk9kkfCoHXkTrFFPOLmpZD8ospcHWTfX5m1jQ347xwMKsK2wbmQZecQEqV1b1yk6UO9tVdOB3gxKmErY3NtpNycNo4qFUYXSsdfRdm12w8D92pliWMGWnUBdmX00J3JWk0zeRSD4HdFFEh7RpGsshevRqA8FChqe8JhnsbihflEFRqpFUKPHLof5SIolhDqdszeR9vJMQzFtS+B3Me/mnkEEEILRRBBBAhEEEECEpYxfNOuS40bbCjpckj6AjziRxJKf+rqW4cqG8rijb4G0ka61NBTW8etmJ8nFHs1y50ie7KagdwCaRtYzswuYxFWqWlIQpxQO4Wy95KBbdrG9HGynlLXGwMfxdc9LI+phDmi5EmXK9v2lbMm/ij5cVVLSTSu5I+VI3qOp567os3gzh8qooSAEiwrdajpU7yT6chGNnFG0zDcnLgAIBLlNEBPwj7xJFTu7zZXter3iZl5NJsTnc7qH6JCvMRU5zp5GxuGjGBe3/ABG0q1jG08b5GnSkJtf/AJHYOAWxsNhRCFTTtS6/ep+Umv8AmN+7LFO44EgkkAAVJOgA3mBCAAABQCwHCEuPOF1xuUTo513dbNpOlRpmIy+cIOcamUuOA9AP0tFrRSwhoxPqT+1jwpkzTgm3B1BaXQdwrdw/eNLcBDVrDG0OrdSCFLFFUJoabynQq50r5xsoQAAAKAWAEJMZeU+4JRokAgKfWPgQdEg/Ou/gDAHOlfYGzbdB96lBa2FlyLuv1d96BLWHTOHLLrORP7WZUlIWo7kN2GWx1AFPrSYdhbbCcraacTqVHiom5MKprBjLkPSibpAC2dziU2twcAFjv51u1kMUbeb6RCurvrYpI1Ch8JG+LKh2k0av8PO/H22btqrp2aLjrPz8rcPfbv2LbhXtR/Y5j/DV9I9naBkNqdK6NglIWdF0/d/ONRbgYlsR9pguGWq8FLNv5Rf1jympZnvBa3I8kVVXAyMh78xzSnY3BHvemnC0tKEkkqUkpGhFq63IsI6TNz7bQzOLSgcVEDyrrHLJvbebWf2uQcEAD1ufWErr6lmqlFRO8kk+Zjcm7Pkqnh8pAwyGK5+DtKKkjLIQXY5nD0VbthtmH09CxXJXrL0z03AG4TXjrTzn8BwdUy8lsWTqtXypGpv6c42cJ2RmHyKIKEH41ggU4it1eEVGD4GlYUwyT0AP2z2hfUPgRwbBrU3/ADix0kNJEY4jlnttxPHcPZVtinrJRLMMDkMr8Bw3n3WHFWv+p1EslITLggKNAVnclIB6qKCoJ9LxDvMlCilQIUk0IOoI3GOh4/Ke5rTNyyQEoo28gWBFgLeQr+E8YZTOASs8gPAXWAekSaK4UOoqKUIIhaCtbA0G3+mct4O2/qmqigdUOIuNYM9xGwj0U3sHtOpK0yrlMhrkOhB1y8wb031MdBcbCgUkVBFCONY5VtXswZNaShRUhXZJ1BG408wbekdB2XeeXLNqfpmIqCDUqSaFJVwVSFO0Yo3AVMRwd67/AJTvZksjS6lmGLfTd8JBs2oyc45JqJyL6zRPpyuKg80Rs7XbGB+rrIAd+IaBf5BXPfv4x89oEkQ23MoHXZUL8ibeSqeZhxN4wr3P3lpIV1EuZa7rFQruITm8R4REyyaTKiI4uwO64381IRR6MlNKO63Eb7HdyyUvgmKqmZd2ReH2wQQjNYkpFgquikkC/DmIy+zBZyvjdmSad4VX6DyjcxHDETiUzkmoB5FwbdYp+FYOihpfdrUUjR2PmMjc88UlABJy1qUlIUSONqiGHlr4JAwWuRcbnX9/lLxtcyoiLzcAGx3tth4j4VTgGJ9OwlzfcHvSSPWlfGGMRXsymSW3kH4VBQ/iBB/pi1jKrIhFM5g3/ta9FMZoGvO0emCIIIIVTaIIIXN4pWaWwdzaVp51Kgr/AExJrC69tig54ba+3Bc+2eBRigSTfpHEkmlTZevMxZ7Y497sx1D9o51UcuKvAepETGOyXRYs0oCgccbWKc1BKvEkE+MbDkmcQxFeb9ix1Tzyns/xKzX4eEdBM1kr2Tv/ABDbn46lc5C+SGOSBn5F9h47egTD2f4MpDaphztPdmuuXWtfvG/cAd8Y9lPt52ama1AORHcTYg7uqkfzRUTkyG2VrFKIQo206oNraaUhF7O2aSdfnWo+VE38oRdM6RksxzNgOW7oE+2BsckMDcm3ceeV+pVPCTZ77Rb8wf7xeRF/ga6opwqrMY38YmujYdc0yoUR3gGnrHjAJTopZlFKUQK77kVPqTCbe7E47zbwzPsn3d6Zo3AnxyHutifnEtNrcV2UJKj4bhzjQ2bkFIaK3P2rx6Rw81aJ7ki1O+MO0xzmXYpXpXRm4ZW+uoHyEPID3IgP7vQfu/QLwd+Yn+31OflbqURJTUu2tb80qolkii0g2mFI3kaUCur94jhq62gmcrQQFZS6oNhVhlBqVqqdKICj30id2xnUHD2xLmrSlhAIBAojNa9N6fSGaON1xb+o28PndyKWrZGhrr/0i/j8Y48wovGMYXMuZ3DySkaJHBIhtg2wzryekcIZbpWqhVRGtQm1BTeT4Rp7IyyHJxpLlCmpNDoSASAeVRF3K4o46Z5l0ABqoTahKVBdK8bAGvONysqHwDVwi1gCeRNsFz1FTsqDrZyTckDiQL4pDhuA4ep1LIececVW6bJtU6gcBxMV8phUswFKQhtGXtKtVOhuo3G4xznYT+3Ndyv6FR4xPH15ZiXATkW+pZVS561aHdqAfCF6iklll1YeSLAm/EnluyTNNWRQw60xgG5AtwA5nbmqPaPaVcyTLSSVLqOuoA3BtQVpRPFR1r4xSbPYihxoJSkNqbGVbW9si1KcLWMcmkcScaJKFqTUXAUoVsQK0IrSppGvXfvi6TstrmatpsBkdpO26oj7Xcx+tcLk5jYBssuvMyRmG3g64l1p1RyJCaZALUrqVAgHkQYmdlFmRmnZd80SU5gr4baKvxBp3ikO9ntp0LTLsrVmeW3U0uOqCesa2UQK086Rq7XpbU5KLqOrMJQTvIqCbi9ARTvMZcWm17oJB3Xe2RHTxWvLoOYyojPeb75g9fDJVEzKocFFpSoA1ooA34333MKNlXMra2CamXWWxxKdUE94NPCHkJJdWTEXU0s6wldeaFFH0I8oQjOkxzPEeH6JWjKNGRj+Nj4/sBMcUkw6y42fjSR40t6xPbATHSSimljsKUgjkq9/EqHhFXEbsjVuenWtBmKgL6ZjQ+ShF8Hep5G7rEenuqJ+7URu33afUeiSyMyvDJxTa6lpRvzSeyscxv7iOEWW0TaG5OZUkAdIkk03lQCa/SMW1mACaaOSnSt3TpwrkPCtteRhBI4kXcKmGlVzsJykUvStU17qEcqQ4SKkMmH5AgO64FIgGlL4D+JDizpiF69l6f7Qfwf64vIlvZ5JZJXOdXFFXgOqPoT4xRSU6l1CXGzVKtD3W+ohPtB2nUPcMr28v0nezW6FMxpztfzv7hZ4IIIQWiiIDajETL4m07cAITm5pJUFd/6iL+In2l4bVDbwHYOVVtyrgnkCKfxRodnFuv0XZOBHVZvaYdqC9mbSD0W5txLktNTTVCphYWDqMpoa8xUJPdWMOHr9ywwun9o4Cvces52OVAKHzj5sNiQmJZcs5coBT3oVUelx3UjX9pcyEtsMg2qVEckig+p8ocja7WNo3bHdRmkpHt1bq5m1vRxwXvD3VDBlneUuX1qFKIJNe8w12Sm2kSbKS6gHLUgqSCCok6V5xifw/JhJb0IYqe+mc+tYxbM7Oyrsq0tTKVKKbki5IJB38RFcro3xvLr20zlyVsTZGSsDbXEYz5rZ2un2lSjiQ4glWUdpJ1Um+ug1hunEmQKB1ug++n9YntptnJZqWW4hlKSkpNQL0zJqNd4qIaf+kZT/ANujyP6wu4QapuLrXOwbhxTLdfrnYNvYbTvdwWrN4g0qeY+0RRDTiq5k6qKE0N/GGkxjbCElSnUUAqaKBPgBc+ETc/g8m1OsoUhtKFtq6pNOtVOUmp39YDnWMW0OzDK3WZeXbS2tRKlqSCciAKVUK6Emg5iLdTC8sBLgLbhkCSdqp108YeQGk33nMgAbFO7VbQrmlJJAS0KlsAgkitKrvZVtLetSz2fb96w96WB+0QrOgcRYgCp3kKHKojDtbIMNoYcl209GoLQT1rkdUE3rUUJHdvifwrFVy7ocbPWGoOhG8EcI22xiWnGpFrG4vvB2+6wHyOhqSZjpXFjbcRs9uSwMvKbWFJJSpJqDvBEdKwPaRE0091Al5LfXIAooUVSh1oL2OlYVFuTxI1BUxMHUUqFHidyvAgxm2YwJUuZqrjSx0ZT1FgkEV7Q+HQ2PCFqySOaPvgteLZ8/MJuiilgk7hDo3XxHLdmCkns9H/eJ5IV9IT4tKLbdXnQpNVKpmBFb7q66jSHfs6RWbrwbUf6R+cZztwvMtqZbQ83mUDUAKpU+FhyGmu+GnPkbUuLG3wF8cduSUayN1K0SO0e8bYXGzNSMEUeO4C10QmpRRUyTRSDq2eB30rQX4i5Bich6KVsrdJv7BWdNC6F2i7w3Ebwm2zMolb4zvhhKQSV5whV7USSdTXyrFVtSZT3QBl1sqZu2lLiSalSak0NVGlT4kxi2JnJUS+V8shYcIGfLUggEHrbtR4Q32ww9oSbmRtAUooCSlKa1UtOlBWMOonJq2h1xYgDd9xXQU1OG0bi0tNwSd/3BNEbQy1BWYZ/8iP1hTOY0x76wsPNZQ24CoLTQVy0BNbb6Vh2nCWaD7Jv+RP6Qpm8Pa9+YSG0U6JwqAQnigAkU8jGVDqdI2vkd24rYm12iL2zG/eEy/wDUMt/7hn/yI/WJvBZtK8WmChQUlTdlJIIsG9CNeEVQwtn903/In9Il8GYSMXmcoACW7AAAXDYNhFlPq9GTRv8Aj7hVVOs04tK35DLkVmRi/R4qtonqupSO5QTUeYt5Qv20w9TTpU0kkTaejWL0z1SQbbzTTkriY0dvVFqeQ4nXKhYPNJP6CL9xhD6W1G4CkuJ01AqD6wy5wp9VMMi2x5j6OiVa01OugJxa645H6eqUbTzYlJHIixoGkeVCe/KCa8Yz7FtlMkyCKWJ8CpRHoREXtxiZmJoNIuGzkFK3USAr1oPCOkSMt0bSGxfIkJr+EAflFNQzVUrA78nHSP3xV9NJrqt7m/iwaI++CzwQQRlLXRGCclkuoU2sAhQoRyP/AD0jPE3tZPrlVszKbpBLbifmSq45VFDQ8+FYugjMjw1px2c1RPI2OMucMNvJR+E55DEEocNq5FHcpK9Fd1aK8Ic7VynvGJS7NiMozd1VKV/lHrDTHsIbxCXS6yRnAqhXEb0K4X8j4wq2QeL86pxYIU0wlBB+YUSSfI2jc12mDUZPa0g89h9VgajVkU2bHOBbyzI9FY4i0HGXWwRUoUk8syd/nCX2evVkkj5VqHrm/ONLZvFSrEptB0WTT/6jlHp9I87Kr93mJ2XAJKSVoTxArv4kFG7jCRgLInxbe672PqnhUNfMyUZd5p9R6Kkx+W6SWeRStW1U7wKjXmBGqMXph/TpIqGcw4ZqUp/NakReO7UzyT0bn2Nb9UUNDcAKBPpCNGMvBos9IS2RTIaEChravZvwhuHsx7oxpEWvfw2pOftaNsh0Qb2I3Y7FrTD6lqKlqKlKNSTqYpNgcWKJrIojK6KEnWqalND5inOJeNrC5hKHm1rBKUrCiBrY1jcqIhJE5ltiwKaZ0czZL7V1Gek1IYQtLaUrYWXAhGhFVZgOZQon8UbGI4SzNs0ISQsZkrAuKiygfGGLLoUkKSahQBB4g3BiRnZ9TLi5VhaUtkglwg/9tnNSkkClz2a0pmpYAGORh05D3TZwN/D9edztXaTauJveF2kW8f2OlhsulGA4I+l6YlkFNCAhx0XCRckJ++QaU3UPfFlI4AhhpTbVklKgagZlE/EVWrQWpG5h2HoZbCGxYXrqVE6qUd5O8x8ecKVZlqSlsAi5pUnJQmthSix4iJT1b53YZepG39bFCno2QMxz9Adnydq597NjSaXX9yf6kR62vwxgsom5cZQ4spKdx7VwN107rGse5CdkZIqKFrmVqQUEBICKGlQc240+9vhJjWPOza0giiU2Q2kWHdvJjdaySSp1zbhuGeF/Bc+98cdLqXWLsbWxseabbBDpDMsK7DjRJvpQ0qOdFa8hEzKyqnFpQgFSlEAAc/oIq2pb3CSdLtn5kZEotVKbip4WJP8AKOMY9hphImW0tJOZST0q1HdStEJFgMwTckk8okJtHWzMFxs3YDE+3goGEP1MDzY7d+JwHvwunOBezxCKLmD0irHIOyOR+f0HfDTaDruysuCOs50ih91rrUpwJp5Q9JhDgY6d92b+E/ZNc0pPWUOSlVp3RgfyJJXGaQ5DDmcvnwXSfxo4WiGIW0jjyGJ+PFP4RSlHMQeWD+yaQ34qJWfGwhy++EJUtRolIJJ4AXMKdlGyWS8sUU+sunkFdkeCQIXj7sb3eHX9BMS96RjPHp+ynURmx4zTc6+dMxSCdwzKNPID0imxqd6GXdcrTKgkd+g9aRFyCSxg7jgsp4603KIR/SCfGGqVhMTv+RDR1ulKuQCZn/EOcelgs3tMk6hl4Dignv6yf9UM5HGOhwpDpIzBvKnmbpSPQeRjziaPecKChqG0rvc1bpm+h84n2JdU2iTlEGiUILjityaqIFRxpp+PvhyNokgayTJjjfkLn9JGRzo6h0keb2C3M2H7WX2f4CXHPeV9lBOWvxK3nwr590dFhSqeQwtiVapmNstT1EJBJJ5mlBXWtYbRnVsz5pNY4WBy5LUoYGQR6tpuRnzRBBBCSeRGjjWGiYYcaPxCx4EXB8wI3oIk1xa4OGYUXtD2lpyK5bsvj65J4tO1DZVRaT8CtMw/PiPCOiyuHIS6t5GroTmpoctaKHMg+g8ZnbvZbpAZhoVWkddI+ID4hzA8x3Xxez/aTMPdnDcfsyd4Hw+Go5d0bVS0VMP8iLPJ4WDSuNLN/GmyzYUm2RcpiQHFTg9FH8ofbUoEvOMTRFW1/ZujdSlL8apNf4IU7OyoTiy0/Ip2n+anoYoJ59M971KEAONGrfOlKHzqDyUIuqHf7gP/AKdAaXI4e6ppW3pnM/q0zo8xj7FOp7BmnWOhUmqAkBPFNBQFJOhHHzjjLrRSopUKKSaEHUEagx1HYnGelZ6JdnWeqoHWgsD4UynmOcOMTwpt9tSFpBzDWgqDuIPEQtTVbqGR0cguL/T4pqqo218bZYzY2+jwXFII2Z7DXGTldQpB3VFK04HfGBtwpIIsRpHUhwcLtxXIlpabOwXQMFxhTkuzKyqyXcn2jihQMprele0RUJTSvGKjDsIbZa6NIqDXOVXKydSsntE8+6OVbOTbzLocZQpWWywElQynUGmmle8R1nD8SbfQFtLCknhu5EbjyMcr2lC6F3d/E4nnx9l1/Zc7Zm3f+QFhy4e61GMKWypPQOUardpdVBI39GquZP4TUd0c3xjEHp6ZypClVUQ23wH0rS5PrQR1yIjAMBUxPqWkVZUlZQsXFyOqTuULi+tIKCoazTkdbSAw+7/Ne9oUzn6uNlw0nG33LyyWrhGwrJVlemEqWm6m21CwFK5jry0EaatrGGBSTlkoN/tHLquKWuT4Vpyj37Om8zz3EtEV/ERE/iuCuyy8jqacFDsq/Cd8arGCSd0cztK1rDIdBmsZ7zHTtlgZo3vc5nhicl5exAuu55hS3K60IBp92oIHdSkeziCUEFhKmyDULKyVEcDlomnhGjGSXQFKSFKygmhVQmg40FzGkY224DZs6LLEj754nbt6rqGI4n71SXllVDiauuCv2aDuH31aU3X8H0rLJbQlCBRKRQDkIi30DDehcYdKpd1QzghKq27SVAbxeg4RTzuPNtsdOCFhXYCTdZOiU86+V+EchPEbNbFi05b78ePt4rtaeYXc6XBwz3AcOHv4LU2hc6VTcmnV3rOkfC2k38VHqjxh2hAAAAoAKAd0LMCw1aM7r1C88arpokDsoTyA9YYzEwlCFLUaJSCSeAELykYRtxt5n7gOSZiBxlfgT5AZfJ5qV27mi50Mog9d1YKuQBtXxv8AwmM22csG8OLaeyjIkdwIELMAczuP4lMWQmobB3burxIHU5lR3w52heL2GKXSmdpK6cOyqn5Ro21UkUYya4X/APY59Asy4mjmkObmm3/qMupxS3Zl8qwp5PyJdSPFJV9VGPUkUYXJZlgdO5fLvJ3JP3Ug37zxEGwc2lqRcccNEpcUT/KnzJ3CJZ517Epqg36Dc2gHU91bnefAQyItZLI12DA67uPD3KVM2rhic3GQts3hx9gqPYGVW667NumpVVINNSaEkcABQecXEa2HSCWWkNIHVQKDnxJ5k3PfGzGNVTa6UuGWzktykg1EQYc8zzKIIIIWTSIIIIEJW1jYEwqXdolerZ0C0q0pX4gbU30qOAmNq9j1pcMzK6g5igagi+ZAGt701r5Q82w2e95aqj9q3dB0rxTX1HMCJXBdu3WD0cwCtKTQ17aaW39qnA35xtUjH21tPnk5u/8AysKtkZpampGBxa4bP8LFsjP9LiQcUAC5nNBpUgnysY2MVnfd8X6SvVJTm3dVSQk14017xFBLyMtNutzUusBxCgVUGu4hadyqaK+sJ/aZh12nxvGRXhdP+ryhlk0ctSGkWu3RIOxKyQSQ0pcCDZ+kCNq2to5dUnNJnmwShRyupHO1bcba/EBxiuk5tLqEuIOZKhUH/m+FcjPNuSCXHesgtfaVBPZFFV3m4MSypt7DKhsh2XeGZpR0SSLE01tqPiAqKXEI6o1DdWfzbgOIGzmPRP65tM7WD/xuxPAnbyPqn22LSHwiWSnO+o5kUP7MDVazuRupv3XEa2zmHy6U+6zDKA+DU5wD0upCkKp1gASKC4vzhzgGGobRnC+lW7RS3fn4U4J4CNnFMKbmEZXAbGqVA0Uk8UncYq/kBjdRc6O/bflu4eKu/jF7teQNI7Nlue/j4ZLZZYShISgBKQKAAUA7hCnEdmwtzpmVqYe3qRSiv8ROiv8AmsYETsxKij6S+0P75A64H/yI304jdDeRxJt5OZpaVjkdO8ajxim0kR02m435g8/gq+8Uw0HCx3HAjl8hKlYpNtV6WWDor2mD/oV1vWPWETzRecCEvIU71yhxspSCKBRTUdo1BN7m/e8giJmaQRo2vu+MfKykIXAg6VwN/wA4ed1zjYBuj0yn/wCMjj8VNN8azDrwaMm40paHTlYUsKbyqFKEZxYV+Hv4xu7CuBucfSogE1QOZzE0HgCfCKzFyCrI+kBmgUl2tOjWk16xNk7iDpqDrfaqJ9XUEFt72PTaP8rCpqfWUwIdaxcOuw/44rkTzRSpSTqkkHvBpHxpoqUEpFSSABxJ0jaxmYDkw8tPZU4ojmCTQ+OsbWzMm+p9C2G8xQa1PZGvaO76xuOk0Y9M4YbVz7Y9KXQbjjs3LpcwGJWWQl4gobCQnMASpSdMo3qqN0TcpILYdE46zlZJUoNgkljPT7Qp+oHZrypFFh+AkLD0wvpntxpRDddzad34jcw3IrYxyAqBFdoOlf8AL9fPlbPtjTGaziNG34j5+PO+Xlp0KSFJIKSKgi4IO8RHbVT6pp5Mixe9XVagU3Gm4b+dBrGtimIrlnlS0krN0n92L9Com+Q6CovQ9nWG2yUg3LqUyk53soU8saJJPVR9fKp1AF8cIpxrs9rR7nl5lLyTGpOoyF7OPsOfkM0i27eDTbEm3ohIUeJ+FNaWqbnyih2nUW8NUDY5EIp3lIIt4xHOD3rFKG4L1OIyt/llT6xa7VYWuaDbCKpSVZ1r3AJsB95RJrTlDMwbGYGPOXed6pWEulE72DPut9PdRUspcywzJS6a0qt1VwKkmlSdwFO80ppFzg+EtSDBzLA0K3FUFToB3cBz5xrTE/LYY0EJFVG4SKZln5lHcOflE3IdNikxV05WW7lIrlH3RxURv4V7oJNKoaT+MVySdp+7ERhtM4N/OYgADYB9zV/h070raXAkpCrprqU/CeVRQ03VjZj4BSPsYLiCcF0LQQBdEEEEeL1EEEECERN7UbHImvtEEIdpruVTQK+mbhxikhdjU260jpW0hYRdaNCRxSeI1pS4i+nfIyQGM2KXqY45IyJBcLlbsvMSToJCmljRQ0PcdFDlFjJbRN4gwqWdAQ6pPV+VShcFPA1Fcv1hlJ7Vyk2A2ugKvgcT+d0+saGI+zppXWl1ls6gElSfA9oeZjakqGSECpaWPGR+7OvNYUVK+IE0rg9hzbf7j05L5sJMZ2HZRyykFQKT8q6gi/BVfMQpwCc6J1eHzIzNKUUCvwmtiOAUaEcCQeMfZeSmZCaD7wK2ycrjiTUKCtSfiqKVuNRzjb9oWCghM23pYLI8kq+g8onZhmLb92TEEbHD3ULyCAOsdKPAg7WH2+F6CH8LUaAvSqjU8Uc/un0PIxXYXi7UwgLaUCN43p5KG4xo7K4p7zKpUvrKFULrvI48agg+MLcS2KKV9NJOdC58tSEnfbgPu3TyEZ8pZK4sm7rxhfYefyFpRB8TA+DvMONto5fBVZCqe2aYdVnyltz942ShXiRr4wgY23dYX0U8yUqt1kU8yK0P8J8IqMNxhp9OZpYUNN4O7caHeIXdDPT94Zbxl1TLJ6ep7hz3HMeBS3/pk42PsppLlNA839VoNT5RtyLs1nAebZCb1Uhaq8qJKeNN8M4IqdMXCzgOlvSyubAGm7XHrf1uojYxv/vJ1Q1CiB4rX+kN3pOeeCkrcYaQoEEISparihFVUHjGpsfJLRMTqlJKQXKCu+61W5UI84q4bq5tGcltjgOOwJKjg0oAHXGLuG0qMb9mbQUgl1ZA7QoBm4AEdkU7/CK2Uk0NJCG0hCRuAp/w849PzCUJKlqCUjUk0ES2Je0RlPVYSp1W40IT69Y+A8YheqrMMXW6fCs0aSixwbfr8qrcdCQSogAakmgER+JbVuTKzLyCSSbKduABvKflH3j4DQx8Rs9NzhzTjhbb3NIPiKgWHeamKeSw9qWbIbSEJAqT3b1E3PeY9Ahp8++7/wCR8qJM1TldjN/9R+PVROJJRhjQQ2c006Os58iTrl4VOnGhJ0Ahls217ph7kwsddYLnPggGvEmv8UTcug4jP1VXITU62QnQciR6qJh57QMSKi3JtAlSqKUAP5Ujxv4CNSRhcWQO/J3eeeA2clkxSBofUNFmt7rBxO3mtX2dSABcmXCAlIygmwvQqNTpQUHiYzbQ+0LVuV7ulP8AoH5ny3x4kdipl1ttD7gaaRo2m53mpA6uYk6knXwilwzZaWlusEAqFOus1IpvFbJve1IpnmptcZJDpnYBkPHarqeGq1IijGgNpOZ8NiicG2OfmldI8VIQTUqVdSu4H6n1jo+H4ehhsNtpypHrzJ3k8Yn3druneTLyYqSes6RZCd6kg6kc7VpY1ioAhOumnfYSYDYPlO9nwQR3MXeO12/kvsEEEZq1UQQQQIRBBBAhEEEECFG7SbAB0lyXyoUdUGyTzFOyTw07oj1rm5M5SXWqHSpynfanVV4R2KMb4SRRdKEgUVShqbC/ONWDtN7BoSDSHHNY9R2VG92nGdA8MlzaR9oswj9oEOjuynzTb0iildtpSYQW3athQylK+yai9FJ07zSGE3sZKOGpZCSfkJT6JNPSFh9msv8AvHfNH+yLnTUEuNi08PvsqWQ9oRYaQeOP33Wrs6n3KbLJUFMzF2lg1BIrQV0zUND/AA8YuIjV+zhA7Mw4kA5hUA0PG1L21tDKb2zl2EgLdDjgAqGhUE76GuVN9xNoXqWiocHQkuO3A9UzSuNMwtmAa3ZiOnwnczKIcTlcQlaeCgCPWJye9nsus1bKmla9U1HkrTwIhTOe04/3TI71q8rJ/WNP/wDpcx+7a8l/74vgoq2PFmHj7JeevoJMH97w905GzmINKq1OZxu6Qq38QoKEfFKxZBpRtz7w6P8AMp+kL5T2mrB+0ZSR9wkehrFfgOPJmkFaELTSxzCx/CoWVBP/ACIRpSxtI32HtZEH8ac6MMrwd1z73U/7zi/7pvzb/wB8elYRijgoqZQjf1bHuJSgfWHGJbXyzNlOBSvlR1j6WB7yIRO+05u+VhZ4VUB50rT1jyP+RILxwtHh8leyfxozaSdx/wC3wFsN+z1KlZph9x40pc09SSda74oMOwNhj9k2lJpTNSqj3qNz5xHo9p6s15cZeSzUf5aH0jba9prRPWZcA5FJ+tI8mp694s8EjgRboF7BVdnMN2EA7yDfqVZxK7fY30TPQoP2jtqDcnQ+fZ84YyW2Eq6aJeSDwXVHkVUB7oUTOxfvLin1zRUVHq5AKJA0ANTp9awvTRtilDqi4A3g4lM1Urpoi2ms4ncRgFsbM4c3IsZn1pQ4sZlZiAQBokcab6b662jw/tpJMqUpsFa19ooRQkj5lKpUd1Y1nPZqhRqqYcJ4kAnzMe2fZmyO064e7KPyMNF1I9xfLISTuFh98UoG1jGiOGNrQMrkE/fBLZ72mOGoaaSjgpRzHvpYA+caErhk7iBBWpXRk9pZogU+VA18B4xcSmzUoyoANozK0znMTT5Qsn0h1HhroYR/t47Hec/vipN7PmmP+5kuNwy9vRK8B2eblEZUXUe0s6q/QcoaQQRkve6Rxc43JWxHG2NoawWARBBBEFNEEEECEQQQQIRBBBAhEeXGwoEKAINiCKg98eoIEKaxDZh5IJk5hbY/dqUSm2mUmpQOV/CJubGKtkgl5XNFFD/KPTWOkwRoRVzmfk1ruYx6/Kzpuz2PxY5zeRw6fC5BNy067+0RMr70OEeVKCMbOy80qlJdy/FOXzzUp4x2OCHB2y9os1gCRPYbHG7nkrmUn7OZhXbKGx35j5C3PWHMr7Mmx+0eWq/wgJFPHNFpEptdtaWT0LFFPKsSL5K6Cm9R4d3GK2V1XUv0GG3JWPoKKlZpvF+fwlmL4BISdC4XFq1DWcdb8VAKJ51EekYdPToAWRLMUsgClvwg5j4kCGezGyIb+3mRnfUc3WNcn6q318uJqY8mrNWdFp03D+o+w91KGh1g0nDQaf6Rgf8AsfZScp7N5dNM6lrI1uEg+AFQPGNJmSw/3hTDssplVaJK1rAXegoc+/dxi5hbjuAtzTeVwUI7Khqk/mOUUx1r3O/1XusdoNreG1XSUEbW/wCixtxsIBvwuckme9nEseypxPcoH+oE+sKJz2ZOAEtPJVyUkp9QT9I3cDx1yVe90nD1f7txXDdU70nidCCDytYukqqqmdbTuDkcwQqY6Ojqmk6FiMxkQVyCc2QmmzdlShxR1v6b+kL1NusqoQ42r+JJ/Ix2+CLm9tPtZ7Afvil39hMvdjyPP4XJpCdxApAaMwpO40UofzEH6xQYdguIvD7WYU0k8+v5JpTxPhFzBC0vaRd+MbR4XKai7LDPzkcfGwS7CcCblx1AVKPacUaqV3n8hDGCCM173POk43K1GMawaLRYIgggiKmiCCCBCIIIIEIggggQiCCCBCIIIIEIggggQiCCCBCI1XMLaU6l4tpLidFUuP1jagj0OLciouaHZhEEEEeKSIIIIELTxHCGnwA8gLAuK1t3EXjZZaCEhKRRKRQAbgNBHuCJF7iNEnBRDGglwGJRBBBEVJEEEECEQQQQIRBBBAhEEEECEQQQQIX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20164" name="Picture 4" descr="http://www.antena3.com/clipping/2012/09/03/00140/31.jpg"/>
          <p:cNvPicPr>
            <a:picLocks noChangeAspect="1" noChangeArrowheads="1"/>
          </p:cNvPicPr>
          <p:nvPr/>
        </p:nvPicPr>
        <p:blipFill rotWithShape="1">
          <a:blip r:embed="rId2" cstate="print"/>
          <a:srcRect l="14596"/>
          <a:stretch/>
        </p:blipFill>
        <p:spPr bwMode="auto">
          <a:xfrm>
            <a:off x="701428" y="4097922"/>
            <a:ext cx="2772108" cy="2063886"/>
          </a:xfrm>
          <a:prstGeom prst="rect">
            <a:avLst/>
          </a:prstGeom>
          <a:noFill/>
        </p:spPr>
      </p:pic>
      <p:pic>
        <p:nvPicPr>
          <p:cNvPr id="1026" name="Picture 2" descr="http://www.euractiv.com/wp-content/uploads/sites/2/2015/10/violeta_bulc_podium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27" y="1724942"/>
            <a:ext cx="2772110" cy="184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34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914400" y="1484784"/>
            <a:ext cx="8064500" cy="3892154"/>
          </a:xfrm>
        </p:spPr>
        <p:txBody>
          <a:bodyPr/>
          <a:lstStyle/>
          <a:p>
            <a:r>
              <a:rPr lang="es-ES" sz="2000" b="1" dirty="0" smtClean="0">
                <a:solidFill>
                  <a:srgbClr val="0070C0"/>
                </a:solidFill>
              </a:rPr>
              <a:t>Comisión Europea. Objetivos para el 2020.</a:t>
            </a:r>
          </a:p>
          <a:p>
            <a:pPr>
              <a:buFont typeface="+mj-lt"/>
              <a:buAutoNum type="arabicPeriod"/>
            </a:pPr>
            <a:r>
              <a:rPr lang="es-ES" sz="2000" b="1" dirty="0" smtClean="0"/>
              <a:t>Mejorar la educación y formación de los usuarios de la carretera.</a:t>
            </a:r>
          </a:p>
          <a:p>
            <a:pPr>
              <a:buFont typeface="+mj-lt"/>
              <a:buAutoNum type="arabicPeriod"/>
            </a:pPr>
            <a:r>
              <a:rPr lang="es-ES" sz="2000" b="1" dirty="0" smtClean="0"/>
              <a:t>Mayor cumplimiento de las normas de circulación.</a:t>
            </a:r>
          </a:p>
          <a:p>
            <a:pPr>
              <a:buFont typeface="+mj-lt"/>
              <a:buAutoNum type="arabicPeriod"/>
            </a:pPr>
            <a:r>
              <a:rPr lang="es-ES" sz="2000" b="1" dirty="0" smtClean="0"/>
              <a:t>Mayor seguridad de las infraestructuras </a:t>
            </a:r>
            <a:r>
              <a:rPr lang="es-ES" sz="2000" b="1" dirty="0"/>
              <a:t>v</a:t>
            </a:r>
            <a:r>
              <a:rPr lang="es-ES" sz="2000" b="1" dirty="0" smtClean="0"/>
              <a:t>iarias.</a:t>
            </a:r>
          </a:p>
          <a:p>
            <a:pPr>
              <a:buFont typeface="+mj-lt"/>
              <a:buAutoNum type="arabicPeriod"/>
            </a:pPr>
            <a:r>
              <a:rPr lang="es-ES" sz="2000" b="1" dirty="0" smtClean="0"/>
              <a:t>Vehículos más seguros.</a:t>
            </a:r>
          </a:p>
          <a:p>
            <a:pPr>
              <a:buFont typeface="+mj-lt"/>
              <a:buAutoNum type="arabicPeriod"/>
            </a:pPr>
            <a:r>
              <a:rPr lang="es-ES" sz="2000" b="1" dirty="0" smtClean="0"/>
              <a:t>Promoción del uso de las tecnologías modernas para aumentar la seguridad vial.</a:t>
            </a:r>
          </a:p>
          <a:p>
            <a:pPr>
              <a:buFont typeface="+mj-lt"/>
              <a:buAutoNum type="arabicPeriod"/>
            </a:pPr>
            <a:r>
              <a:rPr lang="es-ES" sz="2000" b="1" dirty="0" smtClean="0"/>
              <a:t>Mejora de los servicios de emergencia y atención tras las lesiones.</a:t>
            </a:r>
          </a:p>
          <a:p>
            <a:pPr>
              <a:buFont typeface="+mj-lt"/>
              <a:buAutoNum type="arabicPeriod"/>
            </a:pPr>
            <a:r>
              <a:rPr lang="es-ES" sz="2000" b="1" dirty="0" smtClean="0"/>
              <a:t>Protección de los usuarios más vulnerables de la carretera.</a:t>
            </a:r>
          </a:p>
          <a:p>
            <a:pPr>
              <a:buFont typeface="+mj-lt"/>
              <a:buAutoNum type="arabicPeriod"/>
            </a:pPr>
            <a:r>
              <a:rPr lang="es-ES" sz="2000" b="1" dirty="0" smtClean="0"/>
              <a:t>Prevención frente al consumo de sustancias</a:t>
            </a:r>
          </a:p>
          <a:p>
            <a:pPr>
              <a:buFont typeface="+mj-lt"/>
              <a:buAutoNum type="arabicPeriod"/>
            </a:pPr>
            <a:endParaRPr lang="es-ES" sz="2000" dirty="0" smtClean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Marco de referencia: Estrategias </a:t>
            </a:r>
            <a:r>
              <a:rPr lang="es-ES" b="1" dirty="0"/>
              <a:t>de seguridad vial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5157192"/>
            <a:ext cx="2074205" cy="129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9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Marco de referencia: Estrategias </a:t>
            </a:r>
            <a:r>
              <a:rPr lang="es-ES" b="1" dirty="0"/>
              <a:t>de seguridad vial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>
          <a:xfrm>
            <a:off x="683568" y="1331912"/>
            <a:ext cx="5040560" cy="4977407"/>
          </a:xfrm>
        </p:spPr>
        <p:txBody>
          <a:bodyPr/>
          <a:lstStyle/>
          <a:p>
            <a:r>
              <a:rPr lang="es-ES" sz="1800" b="1" dirty="0">
                <a:solidFill>
                  <a:srgbClr val="0070C0"/>
                </a:solidFill>
              </a:rPr>
              <a:t>Estrategia de Seguridad Vial 2011-2020 España. Prioridades de actuación:</a:t>
            </a:r>
            <a:endParaRPr lang="es-ES" sz="1800" b="1" dirty="0" smtClean="0">
              <a:solidFill>
                <a:srgbClr val="0070C0"/>
              </a:solidFill>
            </a:endParaRPr>
          </a:p>
          <a:p>
            <a:pPr lvl="1"/>
            <a:r>
              <a:rPr lang="es-ES" sz="2000" dirty="0">
                <a:solidFill>
                  <a:schemeClr val="tx1"/>
                </a:solidFill>
              </a:rPr>
              <a:t>Proteger a los usuarios más vulnerables.</a:t>
            </a:r>
          </a:p>
          <a:p>
            <a:pPr lvl="1"/>
            <a:r>
              <a:rPr lang="es-ES" sz="2000" dirty="0">
                <a:solidFill>
                  <a:schemeClr val="tx1"/>
                </a:solidFill>
              </a:rPr>
              <a:t>Potenciar una movilidad segura en la zona urbana.</a:t>
            </a:r>
          </a:p>
          <a:p>
            <a:pPr lvl="1"/>
            <a:r>
              <a:rPr lang="es-ES" sz="2000" dirty="0">
                <a:solidFill>
                  <a:schemeClr val="tx1"/>
                </a:solidFill>
              </a:rPr>
              <a:t>Mejorar la seguridad de los motoristas.</a:t>
            </a:r>
          </a:p>
          <a:p>
            <a:pPr lvl="1"/>
            <a:r>
              <a:rPr lang="es-ES" sz="2000" dirty="0">
                <a:solidFill>
                  <a:schemeClr val="tx1"/>
                </a:solidFill>
              </a:rPr>
              <a:t>Mejorar la seguridad de las carreteras convencionales.</a:t>
            </a:r>
          </a:p>
          <a:p>
            <a:pPr lvl="1"/>
            <a:r>
              <a:rPr lang="es-ES" sz="2000" b="1" dirty="0">
                <a:solidFill>
                  <a:schemeClr val="tx1"/>
                </a:solidFill>
              </a:rPr>
              <a:t>Mejorar la seguridad en los desplazamientos relacionados con el trabajo.</a:t>
            </a:r>
          </a:p>
          <a:p>
            <a:pPr lvl="1"/>
            <a:r>
              <a:rPr lang="es-ES" sz="2000" dirty="0">
                <a:solidFill>
                  <a:schemeClr val="tx1"/>
                </a:solidFill>
              </a:rPr>
              <a:t>Mejorar los comportamientos en relación a </a:t>
            </a:r>
            <a:r>
              <a:rPr lang="es-ES" sz="2000" dirty="0" smtClean="0">
                <a:solidFill>
                  <a:schemeClr val="tx1"/>
                </a:solidFill>
              </a:rPr>
              <a:t>alcohol, las drogas y </a:t>
            </a:r>
            <a:r>
              <a:rPr lang="es-ES" sz="2000" dirty="0">
                <a:solidFill>
                  <a:schemeClr val="tx1"/>
                </a:solidFill>
              </a:rPr>
              <a:t>velocidad en la conducción. 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1844824"/>
            <a:ext cx="2671166" cy="356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135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517" y="60804"/>
            <a:ext cx="7330008" cy="1143000"/>
          </a:xfrm>
        </p:spPr>
        <p:txBody>
          <a:bodyPr>
            <a:normAutofit/>
          </a:bodyPr>
          <a:lstStyle/>
          <a:p>
            <a:r>
              <a:rPr lang="es-ES" b="1" dirty="0" smtClean="0"/>
              <a:t>El problema de los accidentes de tráfico</a:t>
            </a:r>
            <a:endParaRPr lang="es-E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145685" y="1326729"/>
          <a:ext cx="7216669" cy="4281973"/>
        </p:xfrm>
        <a:graphic>
          <a:graphicData uri="http://schemas.openxmlformats.org/drawingml/2006/table">
            <a:tbl>
              <a:tblPr firstRow="1" firstCol="1" lastCol="1" bandRow="1">
                <a:tableStyleId>{5C22544A-7EE6-4342-B048-85BDC9FD1C3A}</a:tableStyleId>
              </a:tblPr>
              <a:tblGrid>
                <a:gridCol w="1888075"/>
                <a:gridCol w="659331"/>
                <a:gridCol w="919793"/>
                <a:gridCol w="101594"/>
                <a:gridCol w="101594"/>
                <a:gridCol w="876492"/>
                <a:gridCol w="797580"/>
                <a:gridCol w="1872210"/>
              </a:tblGrid>
              <a:tr h="202581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Datos de 2004</a:t>
                      </a:r>
                      <a:endParaRPr lang="es-ES" sz="24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Previsión para 2030</a:t>
                      </a:r>
                      <a:endParaRPr lang="es-ES" sz="20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806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Enfermedad o daño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cap="small">
                          <a:effectLst/>
                        </a:rPr>
                        <a:t>Muertes (%)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cap="small">
                          <a:effectLst/>
                        </a:rPr>
                        <a:t>Posición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cap="small">
                          <a:effectLst/>
                        </a:rPr>
                        <a:t>Posición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cap="small">
                          <a:effectLst/>
                        </a:rPr>
                        <a:t>Muertes (%)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Enfermedad o daño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</a:tr>
              <a:tr h="2025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Enfermedad cardioisquémica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12,2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 rowSpan="10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 rowSpan="10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14,2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Enfermedad cardioisquémica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</a:tr>
              <a:tr h="2025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Enfermedad cerebrovascular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9,7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12,1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Enfermedad cerebrovascular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</a:tr>
              <a:tr h="3806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Infecciones respiratorias inferiores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7,0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8,6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 dirty="0">
                          <a:effectLst/>
                        </a:rPr>
                        <a:t>Enfermedad obstructiva pulmonar crónica</a:t>
                      </a:r>
                      <a:endParaRPr lang="es-ES" sz="16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</a:tr>
              <a:tr h="3806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Enfermedad obstructiva pulmonar crónica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5,1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3,8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Infecciones respiratorias inferiores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</a:tr>
              <a:tr h="2025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Enfermedades diarreicas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3,6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b"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3,6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Accidentes de tráfico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</a:tr>
              <a:tr h="3806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VIH/SIDA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3,5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6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3,4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Cáncer de tráquea, bronquios o pulmón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</a:tr>
              <a:tr h="2025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Tuberculosis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2,5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7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7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3,3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Diabetes mellitus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</a:tr>
              <a:tr h="3806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Cáncer de tráquea, bronquios o pulmón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2,3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8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2,1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 dirty="0">
                          <a:effectLst/>
                        </a:rPr>
                        <a:t>Hipertensión arterial</a:t>
                      </a:r>
                      <a:endParaRPr lang="es-ES" sz="16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</a:tr>
              <a:tr h="2025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Accidentes de tráfico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2,2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9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1,9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>
                          <a:effectLst/>
                        </a:rPr>
                        <a:t>Cáncer de estómago</a:t>
                      </a:r>
                      <a:endParaRPr lang="es-ES" sz="16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</a:tr>
              <a:tr h="3806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 dirty="0">
                          <a:effectLst/>
                        </a:rPr>
                        <a:t>Nacimiento prematuro y bajo peso</a:t>
                      </a:r>
                      <a:endParaRPr lang="es-ES" sz="16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2,0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10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1,8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cap="small" dirty="0">
                          <a:effectLst/>
                        </a:rPr>
                        <a:t>VIH/SIDA</a:t>
                      </a:r>
                      <a:endParaRPr lang="es-ES" sz="16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10481" marB="10481" anchor="ctr"/>
                </a:tc>
              </a:tr>
              <a:tr h="2874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kern="1800">
                          <a:effectLst/>
                        </a:rPr>
                        <a:t> 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100">
                        <a:solidFill>
                          <a:srgbClr val="365F9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FF0000"/>
                          </a:solidFill>
                          <a:effectLst/>
                        </a:rPr>
                        <a:t>Fuente: OMS, 2008</a:t>
                      </a:r>
                      <a:endParaRPr lang="es-ES" sz="1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</a:tr>
            </a:tbl>
          </a:graphicData>
        </a:graphic>
      </p:graphicFrame>
      <p:cxnSp>
        <p:nvCxnSpPr>
          <p:cNvPr id="5" name="AutoShape 6"/>
          <p:cNvCxnSpPr>
            <a:cxnSpLocks noChangeShapeType="1"/>
            <a:stCxn id="10" idx="7"/>
            <a:endCxn id="13" idx="3"/>
          </p:cNvCxnSpPr>
          <p:nvPr/>
        </p:nvCxnSpPr>
        <p:spPr bwMode="auto">
          <a:xfrm flipV="1">
            <a:off x="4263794" y="3713566"/>
            <a:ext cx="864989" cy="1053759"/>
          </a:xfrm>
          <a:prstGeom prst="straightConnector1">
            <a:avLst/>
          </a:prstGeom>
          <a:ln>
            <a:headEnd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Picture 14" descr="http://2.bp.blogspot.com/-Yo2lYcr0i4Q/UCo6Enj59nI/AAAAAAAAAH0/3akpGuy_0wc/s1600/O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1822" y="980728"/>
            <a:ext cx="686966" cy="686966"/>
          </a:xfrm>
          <a:prstGeom prst="rect">
            <a:avLst/>
          </a:prstGeom>
          <a:noFill/>
        </p:spPr>
      </p:pic>
      <p:sp>
        <p:nvSpPr>
          <p:cNvPr id="10" name="Oval 9"/>
          <p:cNvSpPr/>
          <p:nvPr/>
        </p:nvSpPr>
        <p:spPr>
          <a:xfrm>
            <a:off x="3956481" y="4725144"/>
            <a:ext cx="360040" cy="2880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Oval 12"/>
          <p:cNvSpPr/>
          <p:nvPr/>
        </p:nvSpPr>
        <p:spPr>
          <a:xfrm>
            <a:off x="5076056" y="3467715"/>
            <a:ext cx="360040" cy="2880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469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44" y="321658"/>
            <a:ext cx="3008313" cy="1162050"/>
          </a:xfrm>
        </p:spPr>
        <p:txBody>
          <a:bodyPr/>
          <a:lstStyle/>
          <a:p>
            <a:r>
              <a:rPr lang="es-ES" dirty="0" smtClean="0"/>
              <a:t>La pregunta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75450" y="1451660"/>
            <a:ext cx="4017085" cy="491707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s-ES" sz="2800" i="1" dirty="0"/>
              <a:t> La Visión Cero, que pone el acento en las infraestructuras y la tecnología</a:t>
            </a:r>
            <a:r>
              <a:rPr lang="es-ES" sz="2800" i="1" dirty="0" smtClean="0"/>
              <a:t>.</a:t>
            </a:r>
            <a:endParaRPr lang="es-ES" sz="2800" i="1" dirty="0"/>
          </a:p>
          <a:p>
            <a:r>
              <a:rPr lang="es-ES" sz="2800" i="1" dirty="0" smtClean="0"/>
              <a:t>El modelo habla de sistemas seguros, donde la vía, el vehículo y el conductor forman una única unidad.</a:t>
            </a:r>
          </a:p>
          <a:p>
            <a:pPr marL="45720" indent="0">
              <a:buNone/>
            </a:pP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http://www.trafpol-irsa.net/uploads/1/8/4/0/18409115/7542697_or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" y="1999348"/>
            <a:ext cx="3907539" cy="384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3 Título"/>
          <p:cNvSpPr txBox="1">
            <a:spLocks/>
          </p:cNvSpPr>
          <p:nvPr/>
        </p:nvSpPr>
        <p:spPr>
          <a:xfrm>
            <a:off x="1034923" y="-50593"/>
            <a:ext cx="7391151" cy="984942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fontAlgn="base">
              <a:spcAft>
                <a:spcPct val="0"/>
              </a:spcAft>
              <a:buFont typeface="Georgia" pitchFamily="18" charset="0"/>
              <a:buNone/>
              <a:defRPr/>
            </a:pPr>
            <a:r>
              <a:rPr lang="es-ES" sz="3600" dirty="0" smtClean="0">
                <a:solidFill>
                  <a:srgbClr val="00B0F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itchFamily="34" charset="0"/>
              </a:rPr>
              <a:t>¿En que marco teórico nos movemos?</a:t>
            </a:r>
            <a:endParaRPr lang="es-ES" sz="3600" dirty="0">
              <a:solidFill>
                <a:srgbClr val="00B0F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22" y="1451660"/>
            <a:ext cx="4181475" cy="10953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1304" y="3311219"/>
            <a:ext cx="2714625" cy="168592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019" y="1451660"/>
            <a:ext cx="3363686" cy="470200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900" y="2597150"/>
            <a:ext cx="4182730" cy="287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1831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 smtClean="0"/>
              <a:t>Soluciones para la seguridad vial aplicadas a la vía</a:t>
            </a:r>
            <a:endParaRPr lang="es-ES" sz="3200" b="1" dirty="0"/>
          </a:p>
        </p:txBody>
      </p:sp>
      <p:pic>
        <p:nvPicPr>
          <p:cNvPr id="8194" name="Picture 2" descr="http://2.bp.blogspot.com/-KrqRu0nh4Aw/T_Su6YEV1QI/AAAAAAAADo4/0mVtjJ-UlAM/s640/Smart_R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43" y="4184306"/>
            <a:ext cx="3911048" cy="153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506" y="4257813"/>
            <a:ext cx="3645434" cy="1386850"/>
          </a:xfrm>
          <a:prstGeom prst="rect">
            <a:avLst/>
          </a:prstGeom>
        </p:spPr>
      </p:pic>
      <p:pic>
        <p:nvPicPr>
          <p:cNvPr id="7" name="Picture 4" descr="http://assets.nydailynews.com/polopoly_fs/1.1237271!/img/httpImage/image.jpg_gen/derivatives/article_970/article-highway-01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424" y="1893833"/>
            <a:ext cx="3448254" cy="194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www.saferoad-rrs.com/uploads/pics/Produkte_SaferoadRRS_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27" y="1893833"/>
            <a:ext cx="3906471" cy="148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7908" y="2754306"/>
            <a:ext cx="3160610" cy="209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82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188913"/>
            <a:ext cx="7762056" cy="1143000"/>
          </a:xfrm>
        </p:spPr>
        <p:txBody>
          <a:bodyPr>
            <a:normAutofit fontScale="90000"/>
          </a:bodyPr>
          <a:lstStyle/>
          <a:p>
            <a:r>
              <a:rPr lang="es-ES" sz="3600" b="1" dirty="0"/>
              <a:t>Soluciones para la seguridad vial aplicadas </a:t>
            </a:r>
            <a:r>
              <a:rPr lang="es-ES" sz="3600" b="1" dirty="0" smtClean="0"/>
              <a:t>al vehículo</a:t>
            </a:r>
            <a:endParaRPr lang="es-ES" sz="36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84740" y="1987062"/>
            <a:ext cx="3640014" cy="204750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842" y="2013219"/>
            <a:ext cx="3368918" cy="2021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740" y="4161178"/>
            <a:ext cx="3640014" cy="216290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842" y="4161178"/>
            <a:ext cx="3368918" cy="216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37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/>
              <a:t>Soluciones para la seguridad vial aplicadas al </a:t>
            </a:r>
            <a:r>
              <a:rPr lang="es-ES" sz="3200" b="1" dirty="0" smtClean="0"/>
              <a:t>conductor</a:t>
            </a:r>
            <a:endParaRPr lang="es-ES" sz="3200" b="1" dirty="0"/>
          </a:p>
        </p:txBody>
      </p:sp>
      <p:pic>
        <p:nvPicPr>
          <p:cNvPr id="10242" name="Picture 2" descr="http://www.incompetition.com.au/wp-content/uploads/2013/02/ACCC-enforcement-policy-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90" y="1772816"/>
            <a:ext cx="1760683" cy="107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fingerprintsscanner.com/wp-content/uploads/2014/06/Law-Enforcem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904" y="1772816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253" y="1772816"/>
            <a:ext cx="1600827" cy="1200620"/>
          </a:xfrm>
          <a:prstGeom prst="rect">
            <a:avLst/>
          </a:prstGeom>
        </p:spPr>
      </p:pic>
      <p:pic>
        <p:nvPicPr>
          <p:cNvPr id="11" name="Picture 6" descr="http://www.clker.com/cliparts/0/1/X/T/3/x/interrogante-h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69" y="2926466"/>
            <a:ext cx="747458" cy="128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www.clker.com/cliparts/0/1/X/T/3/x/interrogante-h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303" y="3237845"/>
            <a:ext cx="584826" cy="100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www.clker.com/cliparts/0/1/X/T/3/x/interrogante-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959" y="3217174"/>
            <a:ext cx="663789" cy="114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1335" y="1769374"/>
            <a:ext cx="1581150" cy="2895600"/>
          </a:xfrm>
          <a:prstGeom prst="rect">
            <a:avLst/>
          </a:prstGeom>
        </p:spPr>
      </p:pic>
      <p:pic>
        <p:nvPicPr>
          <p:cNvPr id="10" name="Picture 6" descr="http://www.clker.com/cliparts/0/1/X/T/3/x/interrogante-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015" y="4743660"/>
            <a:ext cx="663789" cy="114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1215" y="4664974"/>
            <a:ext cx="1264032" cy="1773112"/>
          </a:xfrm>
          <a:prstGeom prst="rect">
            <a:avLst/>
          </a:prstGeom>
        </p:spPr>
      </p:pic>
      <p:pic>
        <p:nvPicPr>
          <p:cNvPr id="14" name="Picture 6" descr="http://www.clker.com/cliparts/0/1/X/T/3/x/interrogante-h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890" y="5048210"/>
            <a:ext cx="584826" cy="100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1178" y="466497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7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214382" y="82424"/>
            <a:ext cx="7929618" cy="882352"/>
          </a:xfrm>
        </p:spPr>
        <p:txBody>
          <a:bodyPr/>
          <a:lstStyle/>
          <a:p>
            <a:pPr marL="0" indent="0">
              <a:buNone/>
            </a:pPr>
            <a:r>
              <a:rPr lang="es-ES" sz="3600" b="1" dirty="0" smtClean="0"/>
              <a:t>¿Qué debemos hacer?</a:t>
            </a:r>
            <a:endParaRPr lang="es-ES" sz="3600" b="1" dirty="0"/>
          </a:p>
        </p:txBody>
      </p:sp>
      <p:graphicFrame>
        <p:nvGraphicFramePr>
          <p:cNvPr id="8" name="Diagrama 7"/>
          <p:cNvGraphicFramePr/>
          <p:nvPr>
            <p:extLst/>
          </p:nvPr>
        </p:nvGraphicFramePr>
        <p:xfrm>
          <a:off x="829964" y="1052736"/>
          <a:ext cx="5362503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lipse 2"/>
          <p:cNvSpPr/>
          <p:nvPr/>
        </p:nvSpPr>
        <p:spPr>
          <a:xfrm>
            <a:off x="1925101" y="5028635"/>
            <a:ext cx="4464496" cy="1440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2811" y="5229200"/>
            <a:ext cx="1382783" cy="137586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1908" y="908720"/>
            <a:ext cx="1869431" cy="132330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2275" y="1992494"/>
            <a:ext cx="1754658" cy="175465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88683" y="3596419"/>
            <a:ext cx="1836911" cy="145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8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2686" y="15205"/>
            <a:ext cx="7886700" cy="1325563"/>
          </a:xfrm>
        </p:spPr>
        <p:txBody>
          <a:bodyPr/>
          <a:lstStyle/>
          <a:p>
            <a:r>
              <a:rPr lang="es-ES" dirty="0" smtClean="0"/>
              <a:t>¿Que debemos enseñar?</a:t>
            </a:r>
            <a:endParaRPr lang="es-ES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129337075"/>
              </p:ext>
            </p:extLst>
          </p:nvPr>
        </p:nvGraphicFramePr>
        <p:xfrm>
          <a:off x="827584" y="1340768"/>
          <a:ext cx="813690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226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8486" y="260648"/>
            <a:ext cx="8298010" cy="1325563"/>
          </a:xfrm>
        </p:spPr>
        <p:txBody>
          <a:bodyPr/>
          <a:lstStyle/>
          <a:p>
            <a:pPr algn="r"/>
            <a:r>
              <a:rPr lang="es-ES" sz="3600" dirty="0" smtClean="0"/>
              <a:t>Aprendizaje vial en los contextos educativos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716782" y="1226171"/>
            <a:ext cx="8064896" cy="4579093"/>
          </a:xfrm>
        </p:spPr>
        <p:txBody>
          <a:bodyPr/>
          <a:lstStyle/>
          <a:p>
            <a:r>
              <a:rPr lang="es-ES" dirty="0" smtClean="0">
                <a:solidFill>
                  <a:schemeClr val="accent3">
                    <a:lumMod val="50000"/>
                  </a:schemeClr>
                </a:solidFill>
              </a:rPr>
              <a:t>EDUCACION VIAL</a:t>
            </a:r>
          </a:p>
          <a:p>
            <a:pPr lvl="1"/>
            <a:r>
              <a:rPr lang="es-ES" dirty="0" smtClean="0"/>
              <a:t>¿Debe existir una asignatura especifica de seguridad vial, o quizá con unas horas curriculares anuales seria suficiente?</a:t>
            </a:r>
          </a:p>
          <a:p>
            <a:pPr lvl="1"/>
            <a:endParaRPr lang="es-ES" dirty="0"/>
          </a:p>
          <a:p>
            <a:pPr lvl="1"/>
            <a:r>
              <a:rPr lang="es-ES" dirty="0" smtClean="0"/>
              <a:t>¿Qué contenidos debemos impartir en cada etapa educativa?</a:t>
            </a:r>
          </a:p>
          <a:p>
            <a:pPr lvl="2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Concretamente los relacionados con las competencias de la movilidad del individuo.</a:t>
            </a:r>
            <a:endParaRPr lang="es-ES" sz="1800" dirty="0" smtClean="0"/>
          </a:p>
          <a:p>
            <a:pPr lvl="1"/>
            <a:r>
              <a:rPr lang="es-ES" dirty="0" smtClean="0"/>
              <a:t>¿Quién o quienes deben impartir esta materia?</a:t>
            </a:r>
          </a:p>
          <a:p>
            <a:pPr lvl="1"/>
            <a:endParaRPr lang="es-ES" dirty="0"/>
          </a:p>
          <a:p>
            <a:pPr marL="640080" lvl="2" indent="0">
              <a:buNone/>
            </a:pPr>
            <a:endParaRPr lang="es-ES" dirty="0" smtClean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99237948"/>
              </p:ext>
            </p:extLst>
          </p:nvPr>
        </p:nvGraphicFramePr>
        <p:xfrm>
          <a:off x="4887491" y="5013176"/>
          <a:ext cx="3367286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7"/>
          <a:srcRect t="27641" b="9662"/>
          <a:stretch/>
        </p:blipFill>
        <p:spPr>
          <a:xfrm>
            <a:off x="943664" y="5013176"/>
            <a:ext cx="3960347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3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21310" y="0"/>
            <a:ext cx="7886700" cy="1325563"/>
          </a:xfrm>
        </p:spPr>
        <p:txBody>
          <a:bodyPr/>
          <a:lstStyle/>
          <a:p>
            <a:r>
              <a:rPr lang="es-ES" sz="3600" dirty="0" smtClean="0"/>
              <a:t>Aprendizaje vial en MAYORES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755576" y="980728"/>
            <a:ext cx="8064896" cy="5400600"/>
          </a:xfrm>
        </p:spPr>
        <p:txBody>
          <a:bodyPr/>
          <a:lstStyle/>
          <a:p>
            <a:r>
              <a:rPr lang="es-ES" dirty="0" smtClean="0">
                <a:solidFill>
                  <a:schemeClr val="accent3">
                    <a:lumMod val="50000"/>
                  </a:schemeClr>
                </a:solidFill>
              </a:rPr>
              <a:t>SEGURIDAD VIAL PERSONAS MAYORES</a:t>
            </a:r>
          </a:p>
          <a:p>
            <a:pPr lvl="1"/>
            <a:r>
              <a:rPr lang="es-ES" dirty="0" smtClean="0"/>
              <a:t>Debemos plantear esta intervención como una formación continua para detectando los nuevos riesgos y asumiendo las perdidas que como personas más mayores vamos adquiriendo por el  ciclo de la vida…</a:t>
            </a:r>
          </a:p>
          <a:p>
            <a:pPr marL="365760" lvl="1" indent="0">
              <a:buNone/>
            </a:pPr>
            <a:endParaRPr lang="es-ES" dirty="0"/>
          </a:p>
          <a:p>
            <a:pPr lvl="1"/>
            <a:r>
              <a:rPr lang="es-ES" dirty="0" smtClean="0"/>
              <a:t>Asociaciones, entidades municipales, médicos de medicina general y club de jubilados</a:t>
            </a:r>
          </a:p>
          <a:p>
            <a:pPr lvl="1"/>
            <a:endParaRPr lang="es-ES" dirty="0" smtClean="0"/>
          </a:p>
          <a:p>
            <a:pPr lvl="1"/>
            <a:r>
              <a:rPr lang="es-ES" dirty="0" smtClean="0"/>
              <a:t>¿Quién o quienes deben impartir esta materia?</a:t>
            </a:r>
          </a:p>
          <a:p>
            <a:pPr lvl="1"/>
            <a:endParaRPr lang="es-ES" dirty="0"/>
          </a:p>
          <a:p>
            <a:pPr marL="640080" lvl="2" indent="0">
              <a:buNone/>
            </a:pPr>
            <a:endParaRPr lang="es-ES" dirty="0" smtClean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779310671"/>
              </p:ext>
            </p:extLst>
          </p:nvPr>
        </p:nvGraphicFramePr>
        <p:xfrm>
          <a:off x="4139952" y="4941168"/>
          <a:ext cx="4104456" cy="1916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7558" y="4784529"/>
            <a:ext cx="2304256" cy="198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0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15205"/>
            <a:ext cx="7886700" cy="1325563"/>
          </a:xfrm>
        </p:spPr>
        <p:txBody>
          <a:bodyPr/>
          <a:lstStyle/>
          <a:p>
            <a:r>
              <a:rPr lang="es-ES" sz="3600" dirty="0" smtClean="0"/>
              <a:t>Aprendizaje vial en la empresa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827584" y="1124744"/>
            <a:ext cx="7886700" cy="3640385"/>
          </a:xfrm>
        </p:spPr>
        <p:txBody>
          <a:bodyPr/>
          <a:lstStyle/>
          <a:p>
            <a:r>
              <a:rPr lang="es-ES" dirty="0" smtClean="0">
                <a:solidFill>
                  <a:schemeClr val="accent3">
                    <a:lumMod val="50000"/>
                  </a:schemeClr>
                </a:solidFill>
              </a:rPr>
              <a:t>SEGURIDAD VIAL LABORAL</a:t>
            </a:r>
          </a:p>
          <a:p>
            <a:pPr lvl="1"/>
            <a:r>
              <a:rPr lang="es-ES" dirty="0" smtClean="0"/>
              <a:t>Debemos plantear esta intervención como una formación continua para continuar trabajando y analizando los riesgos que tanto por la profesión como por el paso del tiempo como</a:t>
            </a:r>
            <a:r>
              <a:rPr lang="es-ES" dirty="0"/>
              <a:t> </a:t>
            </a:r>
            <a:r>
              <a:rPr lang="es-ES" dirty="0" smtClean="0"/>
              <a:t>por riesgos inherentes podamos detectar.</a:t>
            </a:r>
          </a:p>
          <a:p>
            <a:pPr marL="365760" lvl="1" indent="0">
              <a:buNone/>
            </a:pPr>
            <a:endParaRPr lang="es-ES" sz="1050" dirty="0"/>
          </a:p>
          <a:p>
            <a:pPr lvl="1"/>
            <a:r>
              <a:rPr lang="es-ES" dirty="0" smtClean="0"/>
              <a:t>La seguridad vial laboral se debe incluir dentro de los riesgos laborales?</a:t>
            </a:r>
          </a:p>
          <a:p>
            <a:pPr marL="365760" lvl="1" indent="0">
              <a:buNone/>
            </a:pPr>
            <a:endParaRPr lang="es-ES" sz="800" dirty="0" smtClean="0"/>
          </a:p>
          <a:p>
            <a:pPr lvl="1"/>
            <a:r>
              <a:rPr lang="es-ES" dirty="0" smtClean="0"/>
              <a:t>¿Quién o quienes deben impartir esta materia?</a:t>
            </a:r>
          </a:p>
          <a:p>
            <a:pPr lvl="1"/>
            <a:endParaRPr lang="es-ES" dirty="0"/>
          </a:p>
          <a:p>
            <a:pPr marL="640080" lvl="2" indent="0">
              <a:buNone/>
            </a:pPr>
            <a:endParaRPr lang="es-ES" dirty="0" smtClean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709620339"/>
              </p:ext>
            </p:extLst>
          </p:nvPr>
        </p:nvGraphicFramePr>
        <p:xfrm>
          <a:off x="4247964" y="4765129"/>
          <a:ext cx="4574332" cy="1948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045" y="4835680"/>
            <a:ext cx="3292919" cy="176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785813" y="1500174"/>
            <a:ext cx="8143873" cy="2071710"/>
          </a:xfrm>
        </p:spPr>
        <p:txBody>
          <a:bodyPr/>
          <a:lstStyle/>
          <a:p>
            <a:pPr marL="84138" indent="23813" algn="just">
              <a:buNone/>
            </a:pPr>
            <a:r>
              <a:rPr lang="es-ES" sz="2100" dirty="0" smtClean="0"/>
              <a:t>Lo más importante es entender y hacer entender, tanto a trabajadores como a los empresarios, directivos, mandos intermedios, ….</a:t>
            </a:r>
          </a:p>
          <a:p>
            <a:pPr marL="84138" indent="23813" algn="just">
              <a:buNone/>
            </a:pPr>
            <a:endParaRPr lang="es-ES" sz="2100" dirty="0" smtClean="0"/>
          </a:p>
          <a:p>
            <a:pPr marL="623887" indent="-514350"/>
            <a:r>
              <a:rPr lang="es-ES" sz="2100" dirty="0" smtClean="0"/>
              <a:t>Las connotaciones y consecuencias que tiene </a:t>
            </a:r>
            <a:r>
              <a:rPr lang="es-ES" sz="2100" b="1" dirty="0" smtClean="0">
                <a:solidFill>
                  <a:srgbClr val="FF3300"/>
                </a:solidFill>
              </a:rPr>
              <a:t>un accidente </a:t>
            </a:r>
            <a:r>
              <a:rPr lang="es-ES" sz="2100" dirty="0" smtClean="0"/>
              <a:t>y que además </a:t>
            </a:r>
            <a:r>
              <a:rPr lang="es-ES" sz="2100" b="1" dirty="0" smtClean="0">
                <a:solidFill>
                  <a:srgbClr val="FF0000"/>
                </a:solidFill>
              </a:rPr>
              <a:t>se pueden evitar.</a:t>
            </a:r>
          </a:p>
          <a:p>
            <a:pPr marL="623887" indent="-514350">
              <a:buNone/>
            </a:pPr>
            <a:endParaRPr lang="es-ES" sz="2100" dirty="0" smtClean="0"/>
          </a:p>
          <a:p>
            <a:pPr marL="623887" indent="-514350"/>
            <a:r>
              <a:rPr lang="es-ES" sz="2100" dirty="0" smtClean="0"/>
              <a:t>El</a:t>
            </a:r>
            <a:r>
              <a:rPr lang="es-ES" sz="2100" b="1" dirty="0" smtClean="0"/>
              <a:t> </a:t>
            </a:r>
            <a:r>
              <a:rPr lang="es-ES" sz="2100" b="1" dirty="0" smtClean="0">
                <a:solidFill>
                  <a:srgbClr val="FF0000"/>
                </a:solidFill>
              </a:rPr>
              <a:t>coste</a:t>
            </a:r>
            <a:r>
              <a:rPr lang="es-ES" sz="2100" b="1" dirty="0" smtClean="0"/>
              <a:t> </a:t>
            </a:r>
            <a:r>
              <a:rPr lang="es-ES" sz="2100" dirty="0" smtClean="0"/>
              <a:t> tan grande que pueden llegar a generar. </a:t>
            </a:r>
          </a:p>
          <a:p>
            <a:endParaRPr lang="es-ES" sz="2200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64365" y="204759"/>
            <a:ext cx="7929618" cy="1143000"/>
          </a:xfrm>
        </p:spPr>
        <p:txBody>
          <a:bodyPr>
            <a:normAutofit/>
          </a:bodyPr>
          <a:lstStyle/>
          <a:p>
            <a:r>
              <a:rPr lang="es-ES" sz="4000" dirty="0" smtClean="0">
                <a:solidFill>
                  <a:srgbClr val="00B0F0"/>
                </a:solidFill>
              </a:rPr>
              <a:t>COMENZAR POR LO IMPORTANTE</a:t>
            </a:r>
            <a:endParaRPr lang="es-ES" sz="4000" dirty="0">
              <a:solidFill>
                <a:srgbClr val="00B0F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61913" y="6072188"/>
            <a:ext cx="723900" cy="701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AF1F507-D524-422C-9070-AADF80C0BCD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09569" name="Picture 1" descr="C:\Users\usuario\AppData\Local\Microsoft\Windows\Temporary Internet Files\Content.IE5\TJFUMGD7\MPj04385900000[1].jpg"/>
          <p:cNvPicPr>
            <a:picLocks noChangeAspect="1" noChangeArrowheads="1"/>
          </p:cNvPicPr>
          <p:nvPr/>
        </p:nvPicPr>
        <p:blipFill>
          <a:blip r:embed="rId2" cstate="print"/>
          <a:srcRect t="5587"/>
          <a:stretch>
            <a:fillRect/>
          </a:stretch>
        </p:blipFill>
        <p:spPr bwMode="auto">
          <a:xfrm>
            <a:off x="785813" y="4221088"/>
            <a:ext cx="3819140" cy="2414584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4321983" y="4221088"/>
            <a:ext cx="4572000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3887" indent="-514350" eaLnBrk="0" hangingPunct="0">
              <a:spcBef>
                <a:spcPts val="400"/>
              </a:spcBef>
              <a:buClr>
                <a:srgbClr val="C00000"/>
              </a:buClr>
              <a:buSzPct val="68000"/>
              <a:buFont typeface="Wingdings 3" pitchFamily="18" charset="2"/>
              <a:buChar char=""/>
            </a:pPr>
            <a:r>
              <a:rPr lang="es-ES" sz="20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Cualquier </a:t>
            </a:r>
            <a:r>
              <a:rPr lang="es-E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inversión en seguridad </a:t>
            </a:r>
            <a:r>
              <a:rPr lang="es-ES" sz="20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es menos costosa que la </a:t>
            </a:r>
            <a:r>
              <a:rPr lang="es-ES" sz="20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vida o la lesión  </a:t>
            </a:r>
            <a:r>
              <a:rPr lang="es-ES" sz="20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de una persona</a:t>
            </a:r>
            <a:r>
              <a:rPr lang="es-ES" sz="20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623887" indent="-514350" eaLnBrk="0" hangingPunct="0">
              <a:spcBef>
                <a:spcPts val="400"/>
              </a:spcBef>
              <a:buClr>
                <a:srgbClr val="C00000"/>
              </a:buClr>
              <a:buSzPct val="68000"/>
            </a:pPr>
            <a:endParaRPr lang="es-ES" sz="2000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  <a:p>
            <a:pPr marL="623887" indent="-514350" eaLnBrk="0" hangingPunct="0">
              <a:spcBef>
                <a:spcPts val="400"/>
              </a:spcBef>
              <a:buClr>
                <a:srgbClr val="C00000"/>
              </a:buClr>
              <a:buSzPct val="68000"/>
              <a:buFont typeface="Wingdings 3" pitchFamily="18" charset="2"/>
              <a:buChar char=""/>
            </a:pPr>
            <a:r>
              <a:rPr lang="es-E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 hay nada tan importante para que no lo hagamos con seguridad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s-ES" sz="20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83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CuadroTexto"/>
          <p:cNvSpPr txBox="1">
            <a:spLocks noChangeArrowheads="1"/>
          </p:cNvSpPr>
          <p:nvPr/>
        </p:nvSpPr>
        <p:spPr bwMode="auto">
          <a:xfrm>
            <a:off x="900113" y="566738"/>
            <a:ext cx="8015287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s-ES" altLang="es-ES" sz="2500" dirty="0" smtClean="0">
                <a:latin typeface="+mj-lt"/>
                <a:ea typeface="+mj-ea"/>
                <a:cs typeface="+mj-cs"/>
              </a:rPr>
              <a:t>Los datos siniestralidad vial laboral</a:t>
            </a:r>
            <a:endParaRPr lang="es-ES" altLang="es-ES" sz="2500" dirty="0">
              <a:latin typeface="+mj-lt"/>
              <a:ea typeface="+mj-ea"/>
              <a:cs typeface="+mj-cs"/>
            </a:endParaRPr>
          </a:p>
        </p:txBody>
      </p:sp>
      <p:grpSp>
        <p:nvGrpSpPr>
          <p:cNvPr id="98307" name="Grupo 30"/>
          <p:cNvGrpSpPr>
            <a:grpSpLocks/>
          </p:cNvGrpSpPr>
          <p:nvPr/>
        </p:nvGrpSpPr>
        <p:grpSpPr bwMode="auto">
          <a:xfrm>
            <a:off x="971600" y="1196752"/>
            <a:ext cx="7632848" cy="5400600"/>
            <a:chOff x="1737" y="4287"/>
            <a:chExt cx="8703" cy="6685"/>
          </a:xfrm>
        </p:grpSpPr>
        <p:sp>
          <p:nvSpPr>
            <p:cNvPr id="98309" name="Text Box 3"/>
            <p:cNvSpPr txBox="1">
              <a:spLocks noChangeArrowheads="1"/>
            </p:cNvSpPr>
            <p:nvPr/>
          </p:nvSpPr>
          <p:spPr bwMode="auto">
            <a:xfrm>
              <a:off x="6072" y="8569"/>
              <a:ext cx="945" cy="557"/>
            </a:xfrm>
            <a:prstGeom prst="rect">
              <a:avLst/>
            </a:prstGeom>
            <a:solidFill>
              <a:srgbClr val="A5A5A5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20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55,2%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10" name="Text Box 4"/>
            <p:cNvSpPr txBox="1">
              <a:spLocks noChangeArrowheads="1"/>
            </p:cNvSpPr>
            <p:nvPr/>
          </p:nvSpPr>
          <p:spPr bwMode="auto">
            <a:xfrm>
              <a:off x="9054" y="8519"/>
              <a:ext cx="961" cy="557"/>
            </a:xfrm>
            <a:prstGeom prst="rect">
              <a:avLst/>
            </a:prstGeom>
            <a:solidFill>
              <a:srgbClr val="A5A5A5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20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44,8%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11" name="AutoShape 5"/>
            <p:cNvSpPr>
              <a:spLocks noChangeArrowheads="1"/>
            </p:cNvSpPr>
            <p:nvPr/>
          </p:nvSpPr>
          <p:spPr bwMode="auto">
            <a:xfrm>
              <a:off x="5121" y="4506"/>
              <a:ext cx="1896" cy="341"/>
            </a:xfrm>
            <a:prstGeom prst="rightArrow">
              <a:avLst>
                <a:gd name="adj1" fmla="val 50000"/>
                <a:gd name="adj2" fmla="val 139003"/>
              </a:avLst>
            </a:prstGeom>
            <a:solidFill>
              <a:srgbClr val="FFF0A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 sz="2400" dirty="0"/>
            </a:p>
          </p:txBody>
        </p:sp>
        <p:sp>
          <p:nvSpPr>
            <p:cNvPr id="98312" name="Text Box 6"/>
            <p:cNvSpPr txBox="1">
              <a:spLocks noChangeArrowheads="1"/>
            </p:cNvSpPr>
            <p:nvPr/>
          </p:nvSpPr>
          <p:spPr bwMode="auto">
            <a:xfrm>
              <a:off x="7636" y="7172"/>
              <a:ext cx="1059" cy="557"/>
            </a:xfrm>
            <a:prstGeom prst="rect">
              <a:avLst/>
            </a:prstGeom>
            <a:solidFill>
              <a:srgbClr val="8DB3E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2400" b="1" dirty="0">
                  <a:latin typeface="Calibri" panose="020F0502020204030204" pitchFamily="34" charset="0"/>
                </a:rPr>
                <a:t>181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13" name="Text Box 7"/>
            <p:cNvSpPr txBox="1">
              <a:spLocks noChangeArrowheads="1"/>
            </p:cNvSpPr>
            <p:nvPr/>
          </p:nvSpPr>
          <p:spPr bwMode="auto">
            <a:xfrm>
              <a:off x="6289" y="7900"/>
              <a:ext cx="3122" cy="5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1400" dirty="0">
                  <a:latin typeface="Calibri" panose="020F0502020204030204" pitchFamily="34" charset="0"/>
                </a:rPr>
                <a:t>Accidentes mortales tráfico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14" name="AutoShape 8"/>
            <p:cNvSpPr>
              <a:spLocks noChangeArrowheads="1"/>
            </p:cNvSpPr>
            <p:nvPr/>
          </p:nvSpPr>
          <p:spPr bwMode="auto">
            <a:xfrm>
              <a:off x="3303" y="5625"/>
              <a:ext cx="554" cy="755"/>
            </a:xfrm>
            <a:prstGeom prst="downArrow">
              <a:avLst>
                <a:gd name="adj1" fmla="val 50000"/>
                <a:gd name="adj2" fmla="val 34070"/>
              </a:avLst>
            </a:prstGeom>
            <a:solidFill>
              <a:srgbClr val="FFF0A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 sz="2400" dirty="0"/>
            </a:p>
          </p:txBody>
        </p:sp>
        <p:sp>
          <p:nvSpPr>
            <p:cNvPr id="98315" name="AutoShape 9"/>
            <p:cNvSpPr>
              <a:spLocks noChangeArrowheads="1"/>
            </p:cNvSpPr>
            <p:nvPr/>
          </p:nvSpPr>
          <p:spPr bwMode="auto">
            <a:xfrm>
              <a:off x="5121" y="7298"/>
              <a:ext cx="1808" cy="341"/>
            </a:xfrm>
            <a:prstGeom prst="rightArrow">
              <a:avLst>
                <a:gd name="adj1" fmla="val 50000"/>
                <a:gd name="adj2" fmla="val 132551"/>
              </a:avLst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 sz="2400" dirty="0"/>
            </a:p>
          </p:txBody>
        </p:sp>
        <p:sp>
          <p:nvSpPr>
            <p:cNvPr id="98316" name="Text Box 10"/>
            <p:cNvSpPr txBox="1">
              <a:spLocks noChangeArrowheads="1"/>
            </p:cNvSpPr>
            <p:nvPr/>
          </p:nvSpPr>
          <p:spPr bwMode="auto">
            <a:xfrm>
              <a:off x="9276" y="5823"/>
              <a:ext cx="1164" cy="557"/>
            </a:xfrm>
            <a:prstGeom prst="rect">
              <a:avLst/>
            </a:prstGeom>
            <a:solidFill>
              <a:srgbClr val="A5A5A5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20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32,4</a:t>
              </a:r>
              <a:r>
                <a:rPr lang="es-ES" altLang="es-ES" sz="2000" b="1" dirty="0" smtClean="0">
                  <a:solidFill>
                    <a:srgbClr val="FFFFFF"/>
                  </a:solidFill>
                  <a:latin typeface="Calibri" panose="020F0502020204030204" pitchFamily="34" charset="0"/>
                </a:rPr>
                <a:t>%</a:t>
              </a:r>
              <a:endParaRPr lang="es-ES" altLang="es-ES" sz="1600" dirty="0">
                <a:latin typeface="Calibri" panose="020F0502020204030204" pitchFamily="34" charset="0"/>
              </a:endParaRPr>
            </a:p>
          </p:txBody>
        </p:sp>
        <p:sp>
          <p:nvSpPr>
            <p:cNvPr id="98317" name="Text Box 11"/>
            <p:cNvSpPr txBox="1">
              <a:spLocks noChangeArrowheads="1"/>
            </p:cNvSpPr>
            <p:nvPr/>
          </p:nvSpPr>
          <p:spPr bwMode="auto">
            <a:xfrm>
              <a:off x="2887" y="4287"/>
              <a:ext cx="1496" cy="557"/>
            </a:xfrm>
            <a:prstGeom prst="rect">
              <a:avLst/>
            </a:prstGeom>
            <a:solidFill>
              <a:srgbClr val="FFCC00">
                <a:alpha val="96077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2400" b="1" dirty="0">
                  <a:latin typeface="Calibri" panose="020F0502020204030204" pitchFamily="34" charset="0"/>
                </a:rPr>
                <a:t>468.030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18" name="Text Box 12"/>
            <p:cNvSpPr txBox="1">
              <a:spLocks noChangeArrowheads="1"/>
            </p:cNvSpPr>
            <p:nvPr/>
          </p:nvSpPr>
          <p:spPr bwMode="auto">
            <a:xfrm>
              <a:off x="2547" y="4943"/>
              <a:ext cx="2907" cy="6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1400" dirty="0">
                  <a:latin typeface="Calibri" panose="020F0502020204030204" pitchFamily="34" charset="0"/>
                </a:rPr>
                <a:t>Accidentes trabajo con baja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19" name="Text Box 13"/>
            <p:cNvSpPr txBox="1">
              <a:spLocks noChangeArrowheads="1"/>
            </p:cNvSpPr>
            <p:nvPr/>
          </p:nvSpPr>
          <p:spPr bwMode="auto">
            <a:xfrm>
              <a:off x="7636" y="4287"/>
              <a:ext cx="1059" cy="557"/>
            </a:xfrm>
            <a:prstGeom prst="rect">
              <a:avLst/>
            </a:prstGeom>
            <a:solidFill>
              <a:srgbClr val="FEF87E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2400" b="1" dirty="0">
                  <a:latin typeface="Calibri" panose="020F0502020204030204" pitchFamily="34" charset="0"/>
                </a:rPr>
                <a:t>558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20" name="Text Box 14"/>
            <p:cNvSpPr txBox="1">
              <a:spLocks noChangeArrowheads="1"/>
            </p:cNvSpPr>
            <p:nvPr/>
          </p:nvSpPr>
          <p:spPr bwMode="auto">
            <a:xfrm>
              <a:off x="6570" y="4953"/>
              <a:ext cx="3084" cy="5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indent="287338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just" eaLnBrk="1" hangingPunct="1"/>
              <a:r>
                <a:rPr lang="es-ES" altLang="es-ES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Accidentes laborales mortales</a:t>
              </a:r>
              <a:endParaRPr lang="es-ES" altLang="es-E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8321" name="AutoShape 15"/>
            <p:cNvCxnSpPr>
              <a:cxnSpLocks noChangeShapeType="1"/>
            </p:cNvCxnSpPr>
            <p:nvPr/>
          </p:nvCxnSpPr>
          <p:spPr bwMode="auto">
            <a:xfrm>
              <a:off x="9054" y="4722"/>
              <a:ext cx="684" cy="68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322" name="AutoShape 16"/>
            <p:cNvCxnSpPr>
              <a:cxnSpLocks noChangeShapeType="1"/>
            </p:cNvCxnSpPr>
            <p:nvPr/>
          </p:nvCxnSpPr>
          <p:spPr bwMode="auto">
            <a:xfrm flipH="1">
              <a:off x="9086" y="6869"/>
              <a:ext cx="679" cy="67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8323" name="Text Box 17"/>
            <p:cNvSpPr txBox="1">
              <a:spLocks noChangeArrowheads="1"/>
            </p:cNvSpPr>
            <p:nvPr/>
          </p:nvSpPr>
          <p:spPr bwMode="auto">
            <a:xfrm>
              <a:off x="6289" y="9558"/>
              <a:ext cx="945" cy="557"/>
            </a:xfrm>
            <a:prstGeom prst="rect">
              <a:avLst/>
            </a:prstGeom>
            <a:solidFill>
              <a:srgbClr val="C6D9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2400" b="1" dirty="0">
                  <a:latin typeface="Calibri" panose="020F0502020204030204" pitchFamily="34" charset="0"/>
                </a:rPr>
                <a:t>100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24" name="Text Box 18"/>
            <p:cNvSpPr txBox="1">
              <a:spLocks noChangeArrowheads="1"/>
            </p:cNvSpPr>
            <p:nvPr/>
          </p:nvSpPr>
          <p:spPr bwMode="auto">
            <a:xfrm>
              <a:off x="5864" y="10354"/>
              <a:ext cx="1570" cy="6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1400" dirty="0">
                  <a:latin typeface="Calibri" panose="020F0502020204030204" pitchFamily="34" charset="0"/>
                </a:rPr>
                <a:t>In itinere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25" name="Text Box 19"/>
            <p:cNvSpPr txBox="1">
              <a:spLocks noChangeArrowheads="1"/>
            </p:cNvSpPr>
            <p:nvPr/>
          </p:nvSpPr>
          <p:spPr bwMode="auto">
            <a:xfrm>
              <a:off x="8704" y="9558"/>
              <a:ext cx="945" cy="557"/>
            </a:xfrm>
            <a:prstGeom prst="rect">
              <a:avLst/>
            </a:prstGeom>
            <a:solidFill>
              <a:srgbClr val="C6D9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2400" b="1" dirty="0">
                  <a:latin typeface="Calibri" panose="020F0502020204030204" pitchFamily="34" charset="0"/>
                </a:rPr>
                <a:t>81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26" name="Text Box 20"/>
            <p:cNvSpPr txBox="1">
              <a:spLocks noChangeArrowheads="1"/>
            </p:cNvSpPr>
            <p:nvPr/>
          </p:nvSpPr>
          <p:spPr bwMode="auto">
            <a:xfrm>
              <a:off x="8369" y="10354"/>
              <a:ext cx="1527" cy="6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1400" dirty="0">
                  <a:latin typeface="Calibri" panose="020F0502020204030204" pitchFamily="34" charset="0"/>
                </a:rPr>
                <a:t>En misión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27" name="AutoShape 21"/>
            <p:cNvSpPr>
              <a:spLocks noChangeArrowheads="1"/>
            </p:cNvSpPr>
            <p:nvPr/>
          </p:nvSpPr>
          <p:spPr bwMode="auto">
            <a:xfrm rot="2691162">
              <a:off x="7234" y="8468"/>
              <a:ext cx="445" cy="658"/>
            </a:xfrm>
            <a:prstGeom prst="downArrow">
              <a:avLst>
                <a:gd name="adj1" fmla="val 50000"/>
                <a:gd name="adj2" fmla="val 36966"/>
              </a:avLst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 sz="2400" dirty="0"/>
            </a:p>
          </p:txBody>
        </p:sp>
        <p:sp>
          <p:nvSpPr>
            <p:cNvPr id="98328" name="AutoShape 22"/>
            <p:cNvSpPr>
              <a:spLocks noChangeArrowheads="1"/>
            </p:cNvSpPr>
            <p:nvPr/>
          </p:nvSpPr>
          <p:spPr bwMode="auto">
            <a:xfrm rot="-2434402">
              <a:off x="8445" y="8451"/>
              <a:ext cx="446" cy="658"/>
            </a:xfrm>
            <a:prstGeom prst="downArrow">
              <a:avLst>
                <a:gd name="adj1" fmla="val 50000"/>
                <a:gd name="adj2" fmla="val 36883"/>
              </a:avLst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 sz="2400" dirty="0"/>
            </a:p>
          </p:txBody>
        </p:sp>
        <p:cxnSp>
          <p:nvCxnSpPr>
            <p:cNvPr id="98329" name="AutoShape 23"/>
            <p:cNvCxnSpPr>
              <a:cxnSpLocks noChangeShapeType="1"/>
            </p:cNvCxnSpPr>
            <p:nvPr/>
          </p:nvCxnSpPr>
          <p:spPr bwMode="auto">
            <a:xfrm>
              <a:off x="1737" y="6784"/>
              <a:ext cx="627" cy="6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330" name="AutoShape 24"/>
            <p:cNvCxnSpPr>
              <a:cxnSpLocks noChangeShapeType="1"/>
            </p:cNvCxnSpPr>
            <p:nvPr/>
          </p:nvCxnSpPr>
          <p:spPr bwMode="auto">
            <a:xfrm flipH="1">
              <a:off x="1737" y="4761"/>
              <a:ext cx="720" cy="71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8331" name="Text Box 25"/>
            <p:cNvSpPr txBox="1">
              <a:spLocks noChangeArrowheads="1"/>
            </p:cNvSpPr>
            <p:nvPr/>
          </p:nvSpPr>
          <p:spPr bwMode="auto">
            <a:xfrm>
              <a:off x="2364" y="7884"/>
              <a:ext cx="2637" cy="5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1400" dirty="0">
                  <a:latin typeface="Calibri" panose="020F0502020204030204" pitchFamily="34" charset="0"/>
                </a:rPr>
                <a:t>Accidentes tráfico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32" name="Text Box 26"/>
            <p:cNvSpPr txBox="1">
              <a:spLocks noChangeArrowheads="1"/>
            </p:cNvSpPr>
            <p:nvPr/>
          </p:nvSpPr>
          <p:spPr bwMode="auto">
            <a:xfrm>
              <a:off x="2887" y="7222"/>
              <a:ext cx="1496" cy="557"/>
            </a:xfrm>
            <a:prstGeom prst="rect">
              <a:avLst/>
            </a:prstGeom>
            <a:solidFill>
              <a:srgbClr val="548DD4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es-ES" altLang="es-ES" sz="2400" b="1" dirty="0">
                  <a:latin typeface="Calibri" panose="020F0502020204030204" pitchFamily="34" charset="0"/>
                </a:rPr>
                <a:t>52.129</a:t>
              </a:r>
              <a:endParaRPr lang="es-ES" altLang="es-ES" sz="1800" dirty="0">
                <a:latin typeface="Calibri" panose="020F0502020204030204" pitchFamily="34" charset="0"/>
              </a:endParaRPr>
            </a:p>
          </p:txBody>
        </p:sp>
        <p:sp>
          <p:nvSpPr>
            <p:cNvPr id="98333" name="AutoShape 27"/>
            <p:cNvSpPr>
              <a:spLocks noChangeArrowheads="1"/>
            </p:cNvSpPr>
            <p:nvPr/>
          </p:nvSpPr>
          <p:spPr bwMode="auto">
            <a:xfrm>
              <a:off x="7815" y="5625"/>
              <a:ext cx="554" cy="755"/>
            </a:xfrm>
            <a:prstGeom prst="downArrow">
              <a:avLst>
                <a:gd name="adj1" fmla="val 50000"/>
                <a:gd name="adj2" fmla="val 34070"/>
              </a:avLst>
            </a:prstGeom>
            <a:solidFill>
              <a:srgbClr val="FFF0A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" altLang="es-ES" sz="2400" dirty="0"/>
            </a:p>
          </p:txBody>
        </p:sp>
      </p:grpSp>
      <p:sp>
        <p:nvSpPr>
          <p:cNvPr id="98308" name="Rectángulo 2"/>
          <p:cNvSpPr>
            <a:spLocks noChangeArrowheads="1"/>
          </p:cNvSpPr>
          <p:nvPr/>
        </p:nvSpPr>
        <p:spPr bwMode="auto">
          <a:xfrm>
            <a:off x="1144588" y="5934075"/>
            <a:ext cx="285115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altLang="es-ES" sz="1600" i="1" dirty="0">
                <a:latin typeface="Calibri" panose="020F0502020204030204" pitchFamily="34" charset="0"/>
              </a:rPr>
              <a:t>Fuente: Informe ATL 2013 INSHT</a:t>
            </a:r>
            <a:endParaRPr lang="es-ES" altLang="es-E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126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>
          <a:xfrm>
            <a:off x="922721" y="0"/>
            <a:ext cx="7929618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 b="1" dirty="0" smtClean="0"/>
              <a:t>Generan un gran coste social</a:t>
            </a:r>
            <a:endParaRPr lang="es-ES" sz="4000" b="1" dirty="0"/>
          </a:p>
        </p:txBody>
      </p:sp>
      <p:pic>
        <p:nvPicPr>
          <p:cNvPr id="13315" name="Picture 5" descr="MA1_2"/>
          <p:cNvPicPr>
            <a:picLocks noChangeAspect="1" noChangeArrowheads="1"/>
          </p:cNvPicPr>
          <p:nvPr/>
        </p:nvPicPr>
        <p:blipFill rotWithShape="1">
          <a:blip r:embed="rId3" cstate="print"/>
          <a:srcRect l="3796" t="11303" r="7454" b="3445"/>
          <a:stretch/>
        </p:blipFill>
        <p:spPr bwMode="auto">
          <a:xfrm>
            <a:off x="755576" y="980728"/>
            <a:ext cx="5727041" cy="555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482617" y="2348880"/>
            <a:ext cx="2563812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sz="2000" b="1" dirty="0">
                <a:solidFill>
                  <a:srgbClr val="00B0F0"/>
                </a:solidFill>
              </a:rPr>
              <a:t>Los accidentes de tráfico nos cuestan a cada español unos 400</a:t>
            </a:r>
            <a:r>
              <a:rPr lang="es-ES_tradnl" sz="2000" b="1" dirty="0" smtClean="0">
                <a:solidFill>
                  <a:srgbClr val="00B0F0"/>
                </a:solidFill>
              </a:rPr>
              <a:t>€-500€ </a:t>
            </a:r>
            <a:r>
              <a:rPr lang="es-ES_tradnl" sz="2000" b="1" dirty="0">
                <a:solidFill>
                  <a:srgbClr val="00B0F0"/>
                </a:solidFill>
              </a:rPr>
              <a:t>al año (el </a:t>
            </a:r>
            <a:r>
              <a:rPr lang="es-ES_tradnl" sz="2000" b="1" dirty="0" smtClean="0">
                <a:solidFill>
                  <a:srgbClr val="00B0F0"/>
                </a:solidFill>
              </a:rPr>
              <a:t>1-2</a:t>
            </a:r>
            <a:r>
              <a:rPr lang="es-ES_tradnl" sz="2000" b="1" dirty="0">
                <a:solidFill>
                  <a:srgbClr val="00B0F0"/>
                </a:solidFill>
              </a:rPr>
              <a:t>% PIB).</a:t>
            </a:r>
            <a:endParaRPr lang="es-ES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68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>
          <a:xfrm>
            <a:off x="714348" y="136214"/>
            <a:ext cx="814393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" sz="4000" dirty="0" smtClean="0">
                <a:solidFill>
                  <a:srgbClr val="00B0F0"/>
                </a:solidFill>
              </a:rPr>
              <a:t>GENERAN UN GRAN COSTE EMPRESARIAL</a:t>
            </a:r>
            <a:endParaRPr lang="es-ES" sz="4000" dirty="0">
              <a:solidFill>
                <a:srgbClr val="00B0F0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036214" y="1285852"/>
            <a:ext cx="5107785" cy="50167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COSTOS </a:t>
            </a:r>
            <a:r>
              <a:rPr lang="es-ES" sz="2000" b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DIRECTOS: </a:t>
            </a:r>
            <a:r>
              <a:rPr lang="es-ES" sz="20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Son </a:t>
            </a:r>
            <a:r>
              <a:rPr lang="es-ES" sz="20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aquéllos que la empresa puede contabilizar y cuantificar </a:t>
            </a:r>
            <a:r>
              <a:rPr lang="es-ES" sz="20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fácilmente.</a:t>
            </a:r>
            <a:endParaRPr lang="es-ES" sz="2000" b="1" dirty="0" smtClean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s-ES" sz="20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Horas </a:t>
            </a:r>
            <a:r>
              <a:rPr lang="es-ES" sz="2000" dirty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perdidas </a:t>
            </a:r>
            <a:r>
              <a:rPr lang="es-ES" sz="20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, atención médica, pago </a:t>
            </a:r>
            <a:r>
              <a:rPr lang="es-ES" sz="2000" dirty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de penalizaciones por demoras </a:t>
            </a:r>
            <a:r>
              <a:rPr lang="es-ES" sz="20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producidas, pérdida producción, recuperación </a:t>
            </a:r>
            <a:r>
              <a:rPr lang="es-ES" sz="2000" dirty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de la </a:t>
            </a:r>
            <a:r>
              <a:rPr lang="es-ES" sz="20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de </a:t>
            </a:r>
            <a:r>
              <a:rPr lang="es-ES" sz="2000" dirty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horas extras, costo de rotación de personal, costo de </a:t>
            </a:r>
            <a:r>
              <a:rPr lang="es-ES" sz="20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subcontratación o contratación </a:t>
            </a:r>
            <a:r>
              <a:rPr lang="es-ES" sz="2000" dirty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de nuevo personal: costos de anuncios, procesos de selección, contratación, formación, etc</a:t>
            </a:r>
            <a:r>
              <a:rPr lang="es-ES" sz="20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., distribución </a:t>
            </a:r>
            <a:r>
              <a:rPr lang="es-ES" sz="2000" dirty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de los puestos de trabajo: sustituciones, formación, reentrenamiento, etc. </a:t>
            </a:r>
            <a:r>
              <a:rPr lang="es-ES" sz="20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Costo </a:t>
            </a:r>
            <a:r>
              <a:rPr lang="es-ES" sz="2000" dirty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de las medidas preventivas a implantar para que el accidente no se vuelva a </a:t>
            </a:r>
            <a:r>
              <a:rPr lang="es-ES" sz="20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repetir, etc.</a:t>
            </a:r>
          </a:p>
          <a:p>
            <a:pPr lvl="1">
              <a:buFont typeface="Arial" pitchFamily="34" charset="0"/>
              <a:buChar char="•"/>
            </a:pPr>
            <a:endParaRPr lang="es-ES" sz="2000" dirty="0">
              <a:solidFill>
                <a:srgbClr val="CC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4994" name="Picture 2" descr="http://www.argenminera.com.ar/Imagenes/empresa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14348" y="1571612"/>
            <a:ext cx="3071834" cy="2050031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928688" y="4143380"/>
            <a:ext cx="35718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COSTOS INDIRECTOS: </a:t>
            </a:r>
            <a:r>
              <a:rPr lang="es-ES" sz="20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Son aquellos que no se pueden medir de manera real ni exacta, pero que están indudablemente asociados al accidente.</a:t>
            </a:r>
          </a:p>
          <a:p>
            <a:endParaRPr lang="es-ES" sz="2000" b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80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>
          <a:xfrm>
            <a:off x="5364088" y="692696"/>
            <a:ext cx="3600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ES" sz="4000" dirty="0" smtClean="0"/>
              <a:t>GENERAN UN GRAN COSTE ECONÓMICO</a:t>
            </a:r>
            <a:endParaRPr lang="es-ES" sz="4000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403648" y="3861048"/>
            <a:ext cx="7128792" cy="23083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0B0F0"/>
                </a:solidFill>
                <a:latin typeface="Calibri" pitchFamily="34" charset="0"/>
              </a:rPr>
              <a:t>El Valor de una Vida Estadística (VVE) en España en el contexto de los accidentes de tráfico </a:t>
            </a:r>
            <a:r>
              <a:rPr lang="es-ES" sz="2400" b="1" dirty="0" smtClean="0">
                <a:solidFill>
                  <a:srgbClr val="FF0000"/>
                </a:solidFill>
                <a:latin typeface="Calibri" pitchFamily="34" charset="0"/>
              </a:rPr>
              <a:t>asciende a 1,3 millones de euros</a:t>
            </a:r>
            <a:r>
              <a:rPr lang="es-ES" sz="24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s-ES" sz="2400" dirty="0" smtClean="0">
                <a:solidFill>
                  <a:srgbClr val="00B0F0"/>
                </a:solidFill>
                <a:latin typeface="Calibri" pitchFamily="34" charset="0"/>
              </a:rPr>
              <a:t>que, una vez sumadas las pérdidas netas de output y los costes médicos y de ambulancia, se traduce en un </a:t>
            </a:r>
            <a:r>
              <a:rPr lang="es-ES" sz="2400" b="1" dirty="0" smtClean="0">
                <a:solidFill>
                  <a:srgbClr val="FF0000"/>
                </a:solidFill>
                <a:latin typeface="Calibri" pitchFamily="34" charset="0"/>
              </a:rPr>
              <a:t>Valor por Evitar o Prevenir un Fallecimiento (VPF) de 1.4 millones</a:t>
            </a:r>
            <a:r>
              <a:rPr lang="es-ES" sz="2400" b="1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es-ES" sz="2400" dirty="0" smtClean="0">
                <a:solidFill>
                  <a:srgbClr val="00B0F0"/>
                </a:solidFill>
                <a:latin typeface="Calibri" pitchFamily="34" charset="0"/>
              </a:rPr>
              <a:t>de euros. </a:t>
            </a:r>
          </a:p>
        </p:txBody>
      </p:sp>
      <p:pic>
        <p:nvPicPr>
          <p:cNvPr id="3076" name="Picture 4" descr="http://1.bp.blogspot.com/_jgdv0pn8Fgk/TUgwdv9BZ3I/AAAAAAAAAH4/OwSemkmVmlg/s1600/vi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5818"/>
            <a:ext cx="4536504" cy="3105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035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755576" y="222249"/>
            <a:ext cx="7929618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s-ES" sz="3600" dirty="0" smtClean="0">
                <a:solidFill>
                  <a:srgbClr val="00B0F0"/>
                </a:solidFill>
              </a:rPr>
              <a:t>El accidente vial laboral en España</a:t>
            </a:r>
            <a:endParaRPr lang="es-ES" sz="3600" dirty="0">
              <a:solidFill>
                <a:srgbClr val="00B0F0"/>
              </a:solidFill>
            </a:endParaRPr>
          </a:p>
        </p:txBody>
      </p:sp>
      <p:sp>
        <p:nvSpPr>
          <p:cNvPr id="81923" name="2 Marcador de contenido"/>
          <p:cNvSpPr>
            <a:spLocks noGrp="1"/>
          </p:cNvSpPr>
          <p:nvPr>
            <p:ph idx="1"/>
          </p:nvPr>
        </p:nvSpPr>
        <p:spPr>
          <a:xfrm>
            <a:off x="3643312" y="2000250"/>
            <a:ext cx="5429251" cy="1428750"/>
          </a:xfrm>
        </p:spPr>
        <p:txBody>
          <a:bodyPr/>
          <a:lstStyle/>
          <a:p>
            <a:pPr eaLnBrk="1" hangingPunct="1"/>
            <a:r>
              <a:rPr lang="es-ES" altLang="es-ES" sz="2400" dirty="0" smtClean="0">
                <a:solidFill>
                  <a:srgbClr val="00B0F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Hasta la década de los 80, en España fueron casi nulas las intervenciones para mitigar el problema de la accidentalidad laboral y vial.</a:t>
            </a:r>
          </a:p>
        </p:txBody>
      </p:sp>
      <p:pic>
        <p:nvPicPr>
          <p:cNvPr id="81924" name="Picture 4" descr="http://www.fundacionbataller.org.ar/banco_de_fotos/fotos/grandes/1973CIUE0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3" t="8559" r="23886" b="7620"/>
          <a:stretch>
            <a:fillRect/>
          </a:stretch>
        </p:blipFill>
        <p:spPr bwMode="auto">
          <a:xfrm>
            <a:off x="1214437" y="1500187"/>
            <a:ext cx="2428875" cy="2909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6 CuadroTexto"/>
          <p:cNvSpPr txBox="1">
            <a:spLocks noChangeArrowheads="1"/>
          </p:cNvSpPr>
          <p:nvPr/>
        </p:nvSpPr>
        <p:spPr bwMode="auto">
          <a:xfrm>
            <a:off x="3714750" y="1500188"/>
            <a:ext cx="5214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rgbClr val="00B0F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rgbClr val="00B0F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rgbClr val="FF000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rgbClr val="FF000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solidFill>
                  <a:srgbClr val="FF0000"/>
                </a:solidFill>
                <a:latin typeface="Arial" panose="020B0604020202020204" pitchFamily="34" charset="0"/>
              </a:rPr>
              <a:t>En el pasado…</a:t>
            </a:r>
          </a:p>
        </p:txBody>
      </p:sp>
      <p:pic>
        <p:nvPicPr>
          <p:cNvPr id="81926" name="Picture 2" descr="http://www.vulka.es/imagenes/empresas_fotos/13580_b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6" t="14940" r="5048" b="10358"/>
          <a:stretch>
            <a:fillRect/>
          </a:stretch>
        </p:blipFill>
        <p:spPr bwMode="auto">
          <a:xfrm>
            <a:off x="1214436" y="4829175"/>
            <a:ext cx="2468087" cy="162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7" name="Picture 4" descr="http://www.vulka.es/imagenes/empresas_fotos/13579_bi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1" t="27145" r="14687" b="8873"/>
          <a:stretch>
            <a:fillRect/>
          </a:stretch>
        </p:blipFill>
        <p:spPr bwMode="auto">
          <a:xfrm>
            <a:off x="6056234" y="3529013"/>
            <a:ext cx="22860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2 Marcador de contenido"/>
          <p:cNvSpPr txBox="1">
            <a:spLocks/>
          </p:cNvSpPr>
          <p:nvPr/>
        </p:nvSpPr>
        <p:spPr bwMode="auto">
          <a:xfrm>
            <a:off x="3665017" y="5099051"/>
            <a:ext cx="5429250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eaLnBrk="1" hangingPunct="1">
              <a:spcBef>
                <a:spcPts val="400"/>
              </a:spcBef>
              <a:buClr>
                <a:srgbClr val="C00000"/>
              </a:buClr>
              <a:buSzPct val="68000"/>
              <a:buFont typeface="Wingdings 3" pitchFamily="18" charset="2"/>
              <a:buChar char=""/>
              <a:defRPr/>
            </a:pPr>
            <a:r>
              <a:rPr lang="pt-PT" sz="2000" dirty="0">
                <a:solidFill>
                  <a:srgbClr val="00B0F0"/>
                </a:solidFill>
                <a:latin typeface="Calibri" pitchFamily="34" charset="0"/>
                <a:cs typeface="+mn-cs"/>
              </a:rPr>
              <a:t>Las empresas mantenían la premisa de: </a:t>
            </a:r>
            <a:r>
              <a:rPr lang="pt-PT" sz="2000" i="1" dirty="0">
                <a:solidFill>
                  <a:srgbClr val="00B0F0"/>
                </a:solidFill>
                <a:latin typeface="Calibri" pitchFamily="34" charset="0"/>
                <a:cs typeface="+mn-cs"/>
              </a:rPr>
              <a:t>las inversiones en prevención y seguridad generan un alto coste y a la larga no aportan ningún “beneficio tangible”.</a:t>
            </a:r>
            <a:endParaRPr lang="es-ES" sz="2000" dirty="0">
              <a:solidFill>
                <a:srgbClr val="00B0F0"/>
              </a:solidFill>
              <a:latin typeface="Calibri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85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http://www.citecinema.com/Histoire-Du-Cinéma/Genres-Cinematographiques/Le-Burlesque/Les%20Temps%20moderne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0000" contrast="10000"/>
          </a:blip>
          <a:srcRect/>
          <a:stretch>
            <a:fillRect/>
          </a:stretch>
        </p:blipFill>
        <p:spPr bwMode="auto">
          <a:xfrm>
            <a:off x="785813" y="1071546"/>
            <a:ext cx="8358187" cy="52863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78853" name="Oval 5"/>
          <p:cNvSpPr>
            <a:spLocks noChangeArrowheads="1"/>
          </p:cNvSpPr>
          <p:nvPr/>
        </p:nvSpPr>
        <p:spPr bwMode="auto">
          <a:xfrm>
            <a:off x="1168400" y="1645442"/>
            <a:ext cx="2260600" cy="73501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es-ES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Seguridad</a:t>
            </a:r>
            <a:endParaRPr lang="es-ES" sz="5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1142977" y="4000504"/>
            <a:ext cx="7786741" cy="1000125"/>
          </a:xfrm>
          <a:prstGeom prst="rect">
            <a:avLst/>
          </a:prstGeom>
          <a:noFill/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es-ES" i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Desarrollo de la Empresa: </a:t>
            </a:r>
          </a:p>
          <a:p>
            <a:pPr algn="ctr">
              <a:spcAft>
                <a:spcPts val="1000"/>
              </a:spcAft>
              <a:defRPr/>
            </a:pPr>
            <a:r>
              <a:rPr lang="es-ES" i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La empresa A sería más segura que la empresa B pero menos productiva. La empresa B sería más productiva que la empresa A, pero menos segura.</a:t>
            </a:r>
          </a:p>
        </p:txBody>
      </p:sp>
      <p:sp>
        <p:nvSpPr>
          <p:cNvPr id="78855" name="Line 7"/>
          <p:cNvSpPr>
            <a:spLocks noChangeShapeType="1"/>
          </p:cNvSpPr>
          <p:nvPr/>
        </p:nvSpPr>
        <p:spPr bwMode="auto">
          <a:xfrm>
            <a:off x="4000496" y="2012949"/>
            <a:ext cx="0" cy="49053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s-ES" sz="5400" dirty="0"/>
          </a:p>
        </p:txBody>
      </p:sp>
      <p:sp>
        <p:nvSpPr>
          <p:cNvPr id="78856" name="Line 8"/>
          <p:cNvSpPr>
            <a:spLocks noChangeShapeType="1"/>
          </p:cNvSpPr>
          <p:nvPr/>
        </p:nvSpPr>
        <p:spPr bwMode="auto">
          <a:xfrm>
            <a:off x="5671346" y="2030411"/>
            <a:ext cx="0" cy="49053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s-ES" sz="5400" dirty="0"/>
          </a:p>
        </p:txBody>
      </p:sp>
      <p:sp>
        <p:nvSpPr>
          <p:cNvPr id="78857" name="Text Box 9"/>
          <p:cNvSpPr txBox="1">
            <a:spLocks noChangeArrowheads="1"/>
          </p:cNvSpPr>
          <p:nvPr/>
        </p:nvSpPr>
        <p:spPr bwMode="auto">
          <a:xfrm>
            <a:off x="3599652" y="2439983"/>
            <a:ext cx="801687" cy="488950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es-ES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</a:t>
            </a:r>
            <a:endParaRPr lang="es-ES" sz="5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8858" name="Text Box 10"/>
          <p:cNvSpPr txBox="1">
            <a:spLocks noChangeArrowheads="1"/>
          </p:cNvSpPr>
          <p:nvPr/>
        </p:nvSpPr>
        <p:spPr bwMode="auto">
          <a:xfrm>
            <a:off x="5270501" y="2439983"/>
            <a:ext cx="801687" cy="488950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es-ES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</a:t>
            </a:r>
            <a:endParaRPr lang="es-ES" sz="5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8859" name="Text Box 11"/>
          <p:cNvSpPr txBox="1">
            <a:spLocks noChangeArrowheads="1"/>
          </p:cNvSpPr>
          <p:nvPr/>
        </p:nvSpPr>
        <p:spPr bwMode="auto">
          <a:xfrm>
            <a:off x="3571886" y="1214422"/>
            <a:ext cx="2643188" cy="571503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es-ES" sz="2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Empresas</a:t>
            </a:r>
          </a:p>
        </p:txBody>
      </p:sp>
      <p:sp>
        <p:nvSpPr>
          <p:cNvPr id="78860" name="Oval 12"/>
          <p:cNvSpPr>
            <a:spLocks noChangeArrowheads="1"/>
          </p:cNvSpPr>
          <p:nvPr/>
        </p:nvSpPr>
        <p:spPr bwMode="auto">
          <a:xfrm>
            <a:off x="6303963" y="1644648"/>
            <a:ext cx="2411412" cy="73501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es-ES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Productividad</a:t>
            </a:r>
            <a:endParaRPr lang="es-ES" sz="5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" name="15 Conector recto de flecha"/>
          <p:cNvCxnSpPr>
            <a:stCxn id="78853" idx="6"/>
            <a:endCxn id="78860" idx="2"/>
          </p:cNvCxnSpPr>
          <p:nvPr/>
        </p:nvCxnSpPr>
        <p:spPr>
          <a:xfrm flipV="1">
            <a:off x="3429000" y="2012155"/>
            <a:ext cx="2874963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19 Rectángulo"/>
          <p:cNvSpPr/>
          <p:nvPr/>
        </p:nvSpPr>
        <p:spPr>
          <a:xfrm>
            <a:off x="4814096" y="3357562"/>
            <a:ext cx="1714500" cy="4286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Calibri" pitchFamily="34" charset="0"/>
                <a:cs typeface="Calibri" pitchFamily="34" charset="0"/>
              </a:rPr>
              <a:t>Sanción</a:t>
            </a:r>
          </a:p>
        </p:txBody>
      </p:sp>
      <p:cxnSp>
        <p:nvCxnSpPr>
          <p:cNvPr id="29" name="28 Conector angular"/>
          <p:cNvCxnSpPr>
            <a:stCxn id="20" idx="3"/>
            <a:endCxn id="78860" idx="4"/>
          </p:cNvCxnSpPr>
          <p:nvPr/>
        </p:nvCxnSpPr>
        <p:spPr>
          <a:xfrm flipV="1">
            <a:off x="6528596" y="2379661"/>
            <a:ext cx="981073" cy="1192214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>
            <a:stCxn id="78858" idx="2"/>
            <a:endCxn id="20" idx="0"/>
          </p:cNvCxnSpPr>
          <p:nvPr/>
        </p:nvCxnSpPr>
        <p:spPr>
          <a:xfrm rot="16200000" flipH="1">
            <a:off x="5457031" y="3143246"/>
            <a:ext cx="428629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928688" y="142852"/>
            <a:ext cx="7786687" cy="1143000"/>
          </a:xfrm>
        </p:spPr>
        <p:txBody>
          <a:bodyPr vert="horz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s-ES" sz="3600" dirty="0">
                <a:solidFill>
                  <a:srgbClr val="00B0F0"/>
                </a:solidFill>
              </a:rPr>
              <a:t>El accidente laboral vial en España</a:t>
            </a:r>
          </a:p>
        </p:txBody>
      </p:sp>
      <p:sp>
        <p:nvSpPr>
          <p:cNvPr id="40" name="Rectangle 9"/>
          <p:cNvSpPr>
            <a:spLocks noChangeArrowheads="1"/>
          </p:cNvSpPr>
          <p:nvPr/>
        </p:nvSpPr>
        <p:spPr bwMode="auto">
          <a:xfrm>
            <a:off x="1000156" y="5214950"/>
            <a:ext cx="7929562" cy="92333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s-ES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Las intervenciones en seguridad son la mejor medida que las empresas pueden aplicar para paliar los altos índices de siniestralidad, y con ellos los costes que estos últimos conllevan.</a:t>
            </a:r>
          </a:p>
        </p:txBody>
      </p:sp>
    </p:spTree>
    <p:extLst>
      <p:ext uri="{BB962C8B-B14F-4D97-AF65-F5344CB8AC3E}">
        <p14:creationId xmlns:p14="http://schemas.microsoft.com/office/powerpoint/2010/main" val="291744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9" name="Picture 6" descr="http://www.mundoautomotor.com.ar/web/wp-content/uploads/2007/11/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758" y="1355001"/>
            <a:ext cx="3695700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8" descr="http://www.ciudadpegaso.com/picture_library/ENASA/PEGASO_20Z2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69" y="1385863"/>
            <a:ext cx="3810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9 CuadroTexto"/>
          <p:cNvSpPr txBox="1">
            <a:spLocks noChangeArrowheads="1"/>
          </p:cNvSpPr>
          <p:nvPr/>
        </p:nvSpPr>
        <p:spPr bwMode="auto">
          <a:xfrm>
            <a:off x="1476374" y="502048"/>
            <a:ext cx="28796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rgbClr val="00B0F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rgbClr val="00B0F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rgbClr val="FF000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rgbClr val="FF000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3200" b="1" dirty="0"/>
              <a:t>En el pasado…</a:t>
            </a:r>
          </a:p>
        </p:txBody>
      </p:sp>
      <p:sp>
        <p:nvSpPr>
          <p:cNvPr id="75782" name="Rectangle 9"/>
          <p:cNvSpPr>
            <a:spLocks noChangeArrowheads="1"/>
          </p:cNvSpPr>
          <p:nvPr/>
        </p:nvSpPr>
        <p:spPr bwMode="auto">
          <a:xfrm>
            <a:off x="1081088" y="4160788"/>
            <a:ext cx="76342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rgbClr val="00B0F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rgbClr val="00B0F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rgbClr val="FF000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rgbClr val="FF000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/>
              <a:t>El accidente vial laboral se concibe como un grave problema social y de salud, </a:t>
            </a:r>
            <a:r>
              <a:rPr lang="es-ES" altLang="es-ES" sz="2400" b="1" dirty="0">
                <a:solidFill>
                  <a:schemeClr val="tx1"/>
                </a:solidFill>
              </a:rPr>
              <a:t>incluso los diferentes poderes públicos debaten este problema de una manera menos teórica y filosófica y mucho más real y pragmática</a:t>
            </a:r>
            <a:r>
              <a:rPr lang="es-ES" altLang="es-ES" sz="2400" dirty="0"/>
              <a:t>, aunque en muchas ocasiones las cifras, de siniestralidad y mortalidad no son muy alentadoras</a:t>
            </a:r>
            <a:r>
              <a:rPr lang="es-ES" altLang="es-ES" sz="2400" dirty="0">
                <a:solidFill>
                  <a:srgbClr val="000066"/>
                </a:solidFill>
              </a:rPr>
              <a:t>. </a:t>
            </a:r>
          </a:p>
        </p:txBody>
      </p:sp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5292080" y="474744"/>
            <a:ext cx="3096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rgbClr val="00B0F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rgbClr val="00B0F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rgbClr val="FF000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rgbClr val="FF000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3200" b="1" dirty="0"/>
              <a:t>En </a:t>
            </a:r>
            <a:r>
              <a:rPr lang="es-ES" altLang="es-ES" sz="3200" b="1" dirty="0" smtClean="0"/>
              <a:t>el presente…</a:t>
            </a:r>
            <a:endParaRPr lang="es-ES" alt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70533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tbn0.google.com/images?q=tbn:mP4tMnzYT4uHnM:http://www.tmi-peqm.com/EMPRES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73238"/>
            <a:ext cx="307657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39 CuadroTexto"/>
          <p:cNvSpPr txBox="1">
            <a:spLocks noChangeArrowheads="1"/>
          </p:cNvSpPr>
          <p:nvPr/>
        </p:nvSpPr>
        <p:spPr bwMode="auto">
          <a:xfrm>
            <a:off x="3995738" y="2205038"/>
            <a:ext cx="4679950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rgbClr val="00B0F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rgbClr val="00B0F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rgbClr val="FF000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rgbClr val="FF000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b="1" dirty="0"/>
              <a:t>Invertir en seguridad e introducir la cultura de la seguridad vial en la empresa.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b="1" dirty="0"/>
              <a:t>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" sz="2800" b="1" dirty="0"/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b="1" dirty="0"/>
              <a:t>Para ello será necesario la ayuda de la administración y de una legislación adecuada.</a:t>
            </a:r>
          </a:p>
        </p:txBody>
      </p:sp>
      <p:sp>
        <p:nvSpPr>
          <p:cNvPr id="22" name="1 Título"/>
          <p:cNvSpPr>
            <a:spLocks noGrp="1"/>
          </p:cNvSpPr>
          <p:nvPr>
            <p:ph type="title"/>
          </p:nvPr>
        </p:nvSpPr>
        <p:spPr>
          <a:xfrm>
            <a:off x="58951" y="0"/>
            <a:ext cx="9001156" cy="100010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s-ES" sz="3600" dirty="0" smtClean="0">
                <a:solidFill>
                  <a:srgbClr val="00B0F0"/>
                </a:solidFill>
              </a:rPr>
              <a:t>Qué </a:t>
            </a:r>
            <a:r>
              <a:rPr lang="es-ES" dirty="0" smtClean="0">
                <a:solidFill>
                  <a:srgbClr val="00B0F0"/>
                </a:solidFill>
              </a:rPr>
              <a:t>debe hacer la empresa</a:t>
            </a:r>
            <a:endParaRPr lang="es-E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488" y="1554944"/>
            <a:ext cx="5748338" cy="4240212"/>
          </a:xfrm>
          <a:ln>
            <a:solidFill>
              <a:schemeClr val="accent1">
                <a:lumMod val="90000"/>
              </a:schemeClr>
            </a:solidFill>
          </a:ln>
        </p:spPr>
        <p:txBody>
          <a:bodyPr/>
          <a:lstStyle/>
          <a:p>
            <a:pPr marL="342900" lvl="2" indent="-342900" algn="ctr" eaLnBrk="1" hangingPunct="1">
              <a:buFontTx/>
              <a:buNone/>
              <a:defRPr/>
            </a:pPr>
            <a:r>
              <a:rPr lang="es-ES" sz="2800" dirty="0" smtClean="0">
                <a:solidFill>
                  <a:srgbClr val="3399FF"/>
                </a:solidFill>
              </a:rPr>
              <a:t>ACCIDENTE IN ITINERE</a:t>
            </a:r>
            <a:endParaRPr lang="es-ES" dirty="0" smtClean="0">
              <a:solidFill>
                <a:srgbClr val="3399FF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es-ES" sz="2400" dirty="0" smtClean="0"/>
              <a:t>Accidente vial laboral. Real Decreto Legislativo 1/1994.</a:t>
            </a:r>
            <a:endParaRPr lang="es-ES" dirty="0" smtClean="0"/>
          </a:p>
          <a:p>
            <a:pPr lvl="1" eaLnBrk="1" hangingPunct="1">
              <a:defRPr/>
            </a:pPr>
            <a:r>
              <a:rPr lang="es-ES" dirty="0" smtClean="0"/>
              <a:t> </a:t>
            </a:r>
            <a:r>
              <a:rPr lang="es-ES" sz="2400" dirty="0" smtClean="0"/>
              <a:t>se entiende como </a:t>
            </a:r>
            <a:r>
              <a:rPr lang="es-ES" sz="2400" dirty="0" smtClean="0">
                <a:solidFill>
                  <a:srgbClr val="FF0000"/>
                </a:solidFill>
              </a:rPr>
              <a:t>accidente de trabajo </a:t>
            </a:r>
            <a:r>
              <a:rPr lang="es-ES" sz="2400" dirty="0" smtClean="0"/>
              <a:t>toda lesión corporal que el trabajador sufra con ocasión o por consecuencia del trabajo que ejecute por cuenta ajena: </a:t>
            </a:r>
            <a:endParaRPr lang="es-ES" dirty="0" smtClean="0"/>
          </a:p>
          <a:p>
            <a:pPr lvl="2" eaLnBrk="1" hangingPunct="1">
              <a:defRPr/>
            </a:pPr>
            <a:r>
              <a:rPr lang="es-ES" dirty="0" smtClean="0">
                <a:solidFill>
                  <a:srgbClr val="FF0000"/>
                </a:solidFill>
              </a:rPr>
              <a:t>los que sufra el trabajador al ir o al volver del lugar de trabajo.</a:t>
            </a:r>
          </a:p>
        </p:txBody>
      </p:sp>
      <p:graphicFrame>
        <p:nvGraphicFramePr>
          <p:cNvPr id="6" name="5 Diagrama"/>
          <p:cNvGraphicFramePr/>
          <p:nvPr/>
        </p:nvGraphicFramePr>
        <p:xfrm>
          <a:off x="857224" y="1643050"/>
          <a:ext cx="200026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1 Título"/>
          <p:cNvSpPr txBox="1">
            <a:spLocks/>
          </p:cNvSpPr>
          <p:nvPr/>
        </p:nvSpPr>
        <p:spPr>
          <a:xfrm>
            <a:off x="1043608" y="0"/>
            <a:ext cx="8100392" cy="1143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>
              <a:defRPr/>
            </a:pPr>
            <a:r>
              <a:rPr lang="es-ES" sz="3400" b="1" dirty="0">
                <a:solidFill>
                  <a:srgbClr val="00B0F0"/>
                </a:solidFill>
                <a:latin typeface="Calibri" pitchFamily="34" charset="0"/>
                <a:ea typeface="+mj-ea"/>
                <a:cs typeface="+mj-cs"/>
              </a:rPr>
              <a:t>La legislación en </a:t>
            </a:r>
            <a:r>
              <a:rPr lang="es-ES" sz="3400" b="1" dirty="0" smtClean="0">
                <a:solidFill>
                  <a:srgbClr val="00B0F0"/>
                </a:solidFill>
                <a:latin typeface="Calibri" pitchFamily="34" charset="0"/>
                <a:ea typeface="+mj-ea"/>
                <a:cs typeface="+mj-cs"/>
              </a:rPr>
              <a:t>Europa: </a:t>
            </a:r>
            <a:r>
              <a:rPr lang="es-ES" sz="3400" b="1" dirty="0">
                <a:solidFill>
                  <a:srgbClr val="00B0F0"/>
                </a:solidFill>
                <a:latin typeface="Calibri" pitchFamily="34" charset="0"/>
                <a:ea typeface="+mj-ea"/>
                <a:cs typeface="+mj-cs"/>
              </a:rPr>
              <a:t>Algunas premisas</a:t>
            </a:r>
          </a:p>
        </p:txBody>
      </p:sp>
    </p:spTree>
    <p:extLst>
      <p:ext uri="{BB962C8B-B14F-4D97-AF65-F5344CB8AC3E}">
        <p14:creationId xmlns:p14="http://schemas.microsoft.com/office/powerpoint/2010/main" val="116748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00375" y="1428750"/>
            <a:ext cx="5786438" cy="4786313"/>
          </a:xfrm>
          <a:ln>
            <a:solidFill>
              <a:schemeClr val="accent1">
                <a:lumMod val="90000"/>
              </a:schemeClr>
            </a:solidFill>
          </a:ln>
        </p:spPr>
        <p:txBody>
          <a:bodyPr/>
          <a:lstStyle/>
          <a:p>
            <a:pPr marL="342900" lvl="2" indent="-342900" algn="ctr" eaLnBrk="1" hangingPunct="1">
              <a:buFontTx/>
              <a:buNone/>
              <a:defRPr/>
            </a:pPr>
            <a:r>
              <a:rPr lang="es-ES" sz="2800" dirty="0" smtClean="0">
                <a:solidFill>
                  <a:srgbClr val="3399FF"/>
                </a:solidFill>
              </a:rPr>
              <a:t>ACCIDENTE  EN TRAYECTO</a:t>
            </a:r>
          </a:p>
          <a:p>
            <a:pPr marL="342900" lvl="2" indent="-342900" eaLnBrk="1" hangingPunct="1">
              <a:buFontTx/>
              <a:buNone/>
              <a:defRPr/>
            </a:pPr>
            <a:endParaRPr lang="es-ES" sz="2000" dirty="0" smtClean="0"/>
          </a:p>
          <a:p>
            <a:pPr marL="342900" lvl="2" indent="-342900" eaLnBrk="1" hangingPunct="1">
              <a:buFontTx/>
              <a:buNone/>
              <a:defRPr/>
            </a:pPr>
            <a:r>
              <a:rPr lang="es-ES" sz="2000" dirty="0" smtClean="0">
                <a:solidFill>
                  <a:srgbClr val="00B0F0"/>
                </a:solidFill>
              </a:rPr>
              <a:t>Son los accidentes ocurridos en el camino que debe recorrer el trabajador para ir al lugar de su trabajo o volver de el.</a:t>
            </a:r>
            <a:r>
              <a:rPr lang="es-ES" sz="2000" i="1" dirty="0" smtClean="0">
                <a:solidFill>
                  <a:srgbClr val="00B0F0"/>
                </a:solidFill>
              </a:rPr>
              <a:t> </a:t>
            </a:r>
          </a:p>
          <a:p>
            <a:pPr marL="342900" lvl="2" indent="-342900" eaLnBrk="1" hangingPunct="1">
              <a:buFontTx/>
              <a:buNone/>
              <a:defRPr/>
            </a:pPr>
            <a:endParaRPr lang="es-ES" sz="2000" i="1" dirty="0" smtClean="0"/>
          </a:p>
          <a:p>
            <a:pPr marL="342900" lvl="2" indent="-342900" eaLnBrk="1" hangingPunct="1">
              <a:buFontTx/>
              <a:buNone/>
              <a:defRPr/>
            </a:pPr>
            <a:r>
              <a:rPr lang="es-ES" sz="2000" i="1" dirty="0" smtClean="0">
                <a:solidFill>
                  <a:srgbClr val="00B0F0"/>
                </a:solidFill>
              </a:rPr>
              <a:t>en lugar que recibe una formación, </a:t>
            </a:r>
          </a:p>
          <a:p>
            <a:pPr marL="342900" lvl="2" indent="-342900" eaLnBrk="1" hangingPunct="1">
              <a:buFontTx/>
              <a:buNone/>
              <a:defRPr/>
            </a:pPr>
            <a:endParaRPr lang="es-ES" sz="2000" i="1" dirty="0" smtClean="0"/>
          </a:p>
          <a:p>
            <a:pPr marL="0" lvl="2" indent="0" eaLnBrk="1" hangingPunct="1">
              <a:buFontTx/>
              <a:buNone/>
              <a:defRPr/>
            </a:pPr>
            <a:r>
              <a:rPr lang="es-ES" sz="2000" dirty="0" smtClean="0">
                <a:solidFill>
                  <a:srgbClr val="00B0F0"/>
                </a:solidFill>
              </a:rPr>
              <a:t>el accidente de trayecto es aquel que ocurre en el camino que debe recorrer el trabajador entre el lugar de trabajo y su residencia principal o secundaria; el lugar en el que suele tomar sus comidas, o el lugar en el que suele cobrar su remuneración. </a:t>
            </a:r>
          </a:p>
          <a:p>
            <a:pPr marL="342900" lvl="2" indent="-342900" algn="ctr" eaLnBrk="1" hangingPunct="1">
              <a:buFontTx/>
              <a:buNone/>
              <a:defRPr/>
            </a:pPr>
            <a:endParaRPr lang="es-ES" dirty="0" smtClean="0">
              <a:solidFill>
                <a:srgbClr val="3399FF"/>
              </a:solidFill>
            </a:endParaRPr>
          </a:p>
        </p:txBody>
      </p:sp>
      <p:graphicFrame>
        <p:nvGraphicFramePr>
          <p:cNvPr id="6" name="5 Diagrama"/>
          <p:cNvGraphicFramePr/>
          <p:nvPr/>
        </p:nvGraphicFramePr>
        <p:xfrm>
          <a:off x="928674" y="1428749"/>
          <a:ext cx="2000264" cy="39290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767727" y="188640"/>
            <a:ext cx="8388424" cy="1143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>
              <a:defRPr/>
            </a:pPr>
            <a:r>
              <a:rPr lang="es-ES" sz="3600" b="1" dirty="0">
                <a:solidFill>
                  <a:srgbClr val="00B0F0"/>
                </a:solidFill>
                <a:latin typeface="Calibri" pitchFamily="34" charset="0"/>
                <a:ea typeface="+mj-ea"/>
                <a:cs typeface="+mj-cs"/>
              </a:rPr>
              <a:t>La legislación en </a:t>
            </a:r>
            <a:r>
              <a:rPr lang="es-ES" sz="3600" b="1" dirty="0" smtClean="0">
                <a:solidFill>
                  <a:srgbClr val="00B0F0"/>
                </a:solidFill>
                <a:latin typeface="Calibri" pitchFamily="34" charset="0"/>
                <a:ea typeface="+mj-ea"/>
                <a:cs typeface="+mj-cs"/>
              </a:rPr>
              <a:t>Europa: </a:t>
            </a:r>
            <a:r>
              <a:rPr lang="es-ES" sz="3600" b="1" dirty="0">
                <a:solidFill>
                  <a:srgbClr val="00B0F0"/>
                </a:solidFill>
                <a:latin typeface="Calibri" pitchFamily="34" charset="0"/>
                <a:ea typeface="+mj-ea"/>
                <a:cs typeface="+mj-cs"/>
              </a:rPr>
              <a:t>Algunas premisas</a:t>
            </a:r>
          </a:p>
        </p:txBody>
      </p:sp>
    </p:spTree>
    <p:extLst>
      <p:ext uri="{BB962C8B-B14F-4D97-AF65-F5344CB8AC3E}">
        <p14:creationId xmlns:p14="http://schemas.microsoft.com/office/powerpoint/2010/main" val="321868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100010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s-ES" sz="3600" b="1" dirty="0" smtClean="0"/>
              <a:t>La legislación en España: Algunas premisas</a:t>
            </a:r>
            <a:endParaRPr lang="es-ES" sz="3600" b="1" dirty="0"/>
          </a:p>
        </p:txBody>
      </p:sp>
      <p:sp>
        <p:nvSpPr>
          <p:cNvPr id="18435" name="2 Marcador de contenido"/>
          <p:cNvSpPr>
            <a:spLocks noGrp="1"/>
          </p:cNvSpPr>
          <p:nvPr>
            <p:ph idx="1"/>
          </p:nvPr>
        </p:nvSpPr>
        <p:spPr>
          <a:xfrm>
            <a:off x="755576" y="2332038"/>
            <a:ext cx="6673924" cy="3977282"/>
          </a:xfrm>
        </p:spPr>
        <p:txBody>
          <a:bodyPr/>
          <a:lstStyle/>
          <a:p>
            <a:pPr lvl="1" eaLnBrk="1" hangingPunct="1">
              <a:buFont typeface="Verdana" pitchFamily="34" charset="0"/>
              <a:buNone/>
            </a:pPr>
            <a:r>
              <a:rPr lang="es-ES" sz="2000" dirty="0" smtClean="0">
                <a:solidFill>
                  <a:srgbClr val="FF0000"/>
                </a:solidFill>
                <a:ea typeface="Calibri" pitchFamily="34" charset="0"/>
              </a:rPr>
              <a:t>El derecho a la vida, a la integridad física y el derecho a la salud </a:t>
            </a:r>
            <a:r>
              <a:rPr lang="es-ES" sz="2000" dirty="0" smtClean="0">
                <a:solidFill>
                  <a:srgbClr val="00B0F0"/>
                </a:solidFill>
                <a:ea typeface="Calibri" pitchFamily="34" charset="0"/>
              </a:rPr>
              <a:t>son derechos fundamentales que se encuentran integrados en la prevención de riesgos laborales. </a:t>
            </a:r>
          </a:p>
          <a:p>
            <a:pPr lvl="1" eaLnBrk="1" hangingPunct="1">
              <a:buFont typeface="Verdana" pitchFamily="34" charset="0"/>
              <a:buNone/>
            </a:pPr>
            <a:endParaRPr lang="es-ES" sz="2000" dirty="0">
              <a:solidFill>
                <a:srgbClr val="00B0F0"/>
              </a:solidFill>
              <a:ea typeface="Calibri" pitchFamily="34" charset="0"/>
            </a:endParaRPr>
          </a:p>
          <a:p>
            <a:pPr lvl="1" eaLnBrk="1" hangingPunct="1">
              <a:buFont typeface="Verdana" pitchFamily="34" charset="0"/>
              <a:buNone/>
            </a:pPr>
            <a:endParaRPr lang="es-ES" sz="2800" dirty="0" smtClean="0">
              <a:ea typeface="Calibri" pitchFamily="34" charset="0"/>
            </a:endParaRPr>
          </a:p>
          <a:p>
            <a:pPr lvl="1" eaLnBrk="1" hangingPunct="1">
              <a:buFont typeface="Verdana" pitchFamily="34" charset="0"/>
              <a:buNone/>
            </a:pPr>
            <a:r>
              <a:rPr lang="es-ES" sz="2000" b="1" dirty="0" smtClean="0">
                <a:solidFill>
                  <a:srgbClr val="00B0F0"/>
                </a:solidFill>
                <a:ea typeface="Calibri" pitchFamily="34" charset="0"/>
              </a:rPr>
              <a:t>Artículo 40.2 de la Constitución Española </a:t>
            </a:r>
            <a:r>
              <a:rPr lang="es-ES" sz="2000" dirty="0" smtClean="0">
                <a:solidFill>
                  <a:srgbClr val="00B0F0"/>
                </a:solidFill>
                <a:ea typeface="Calibri" pitchFamily="34" charset="0"/>
              </a:rPr>
              <a:t>: “los poderes públicos </a:t>
            </a:r>
            <a:r>
              <a:rPr lang="es-ES" sz="2000" dirty="0" smtClean="0">
                <a:solidFill>
                  <a:srgbClr val="FF0000"/>
                </a:solidFill>
                <a:ea typeface="Calibri" pitchFamily="34" charset="0"/>
              </a:rPr>
              <a:t>velarán por la seguridad e higiene en el trabajo y garantizarán el descanso necesario</a:t>
            </a:r>
            <a:r>
              <a:rPr lang="es-ES" sz="2000" dirty="0" smtClean="0">
                <a:ea typeface="Calibri" pitchFamily="34" charset="0"/>
              </a:rPr>
              <a:t>, </a:t>
            </a:r>
            <a:r>
              <a:rPr lang="es-ES" sz="2000" dirty="0" smtClean="0">
                <a:solidFill>
                  <a:srgbClr val="00B0F0"/>
                </a:solidFill>
                <a:ea typeface="Calibri" pitchFamily="34" charset="0"/>
              </a:rPr>
              <a:t>mediante la limitación de la jornada laboral, las vacaciones periódicas retribuidas y la promoción de centros adecuados”. 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s-ES" sz="1800" dirty="0" smtClean="0">
                <a:ea typeface="Calibri" pitchFamily="34" charset="0"/>
              </a:rPr>
              <a:t> </a:t>
            </a:r>
          </a:p>
        </p:txBody>
      </p:sp>
      <p:pic>
        <p:nvPicPr>
          <p:cNvPr id="18436" name="Picture 2" descr="http://www.fundepro.com.ve/wp-content/uploads/2008/02/justicia.jpg"/>
          <p:cNvPicPr>
            <a:picLocks noChangeAspect="1" noChangeArrowheads="1"/>
          </p:cNvPicPr>
          <p:nvPr/>
        </p:nvPicPr>
        <p:blipFill>
          <a:blip r:embed="rId3" cstate="print"/>
          <a:srcRect l="11111" t="4834" r="11110" b="5328"/>
          <a:stretch>
            <a:fillRect/>
          </a:stretch>
        </p:blipFill>
        <p:spPr bwMode="auto">
          <a:xfrm>
            <a:off x="7429500" y="2116138"/>
            <a:ext cx="1500188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8 CuadroTexto"/>
          <p:cNvSpPr txBox="1">
            <a:spLocks noChangeArrowheads="1"/>
          </p:cNvSpPr>
          <p:nvPr/>
        </p:nvSpPr>
        <p:spPr bwMode="auto">
          <a:xfrm>
            <a:off x="899592" y="1285875"/>
            <a:ext cx="8030096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400" b="1" dirty="0" smtClean="0">
                <a:latin typeface="Calibri" pitchFamily="34" charset="0"/>
              </a:rPr>
              <a:t>Sin </a:t>
            </a:r>
            <a:r>
              <a:rPr lang="es-ES" sz="2400" b="1" dirty="0">
                <a:latin typeface="Calibri" pitchFamily="34" charset="0"/>
              </a:rPr>
              <a:t>una legislación adecuada no podremos solucionar los problemas de los accidentes </a:t>
            </a:r>
            <a:r>
              <a:rPr lang="es-ES" sz="2400" b="1" dirty="0" smtClean="0">
                <a:latin typeface="Calibri" pitchFamily="34" charset="0"/>
              </a:rPr>
              <a:t>viales laborales.</a:t>
            </a:r>
            <a:endParaRPr lang="es-ES" sz="2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64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53194" y="620688"/>
            <a:ext cx="8077102" cy="2016224"/>
          </a:xfrm>
        </p:spPr>
        <p:txBody>
          <a:bodyPr>
            <a:noAutofit/>
          </a:bodyPr>
          <a:lstStyle/>
          <a:p>
            <a:r>
              <a:rPr lang="es-ES" sz="2800" dirty="0" smtClean="0"/>
              <a:t>¿Cómo podemos </a:t>
            </a:r>
            <a:r>
              <a:rPr lang="es-ES" sz="2800" dirty="0"/>
              <a:t>ayudar a la </a:t>
            </a:r>
            <a:br>
              <a:rPr lang="es-ES" sz="2800" dirty="0"/>
            </a:br>
            <a:r>
              <a:rPr lang="es-ES" sz="2800" dirty="0"/>
              <a:t>OMS a conseguir los objetivos del Decenio, reduciendo un 50% la mortalidad vial</a:t>
            </a:r>
            <a:r>
              <a:rPr lang="es-ES" sz="2800" dirty="0" smtClean="0"/>
              <a:t>?</a:t>
            </a:r>
            <a:endParaRPr lang="es-ES" sz="28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94" y="3068960"/>
            <a:ext cx="5538440" cy="302701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236296" y="3717032"/>
            <a:ext cx="17452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chemeClr val="bg2">
                    <a:lumMod val="25000"/>
                  </a:schemeClr>
                </a:solidFill>
              </a:rPr>
              <a:t>??</a:t>
            </a:r>
            <a:endParaRPr lang="es-ES" sz="8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9" name="Conector recto de flecha 8"/>
          <p:cNvCxnSpPr>
            <a:stCxn id="6" idx="3"/>
            <a:endCxn id="7" idx="1"/>
          </p:cNvCxnSpPr>
          <p:nvPr/>
        </p:nvCxnSpPr>
        <p:spPr>
          <a:xfrm flipV="1">
            <a:off x="6291634" y="4440307"/>
            <a:ext cx="944662" cy="14216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47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214382" y="0"/>
            <a:ext cx="7929618" cy="980728"/>
          </a:xfrm>
        </p:spPr>
        <p:txBody>
          <a:bodyPr/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8777288" y="6408738"/>
            <a:ext cx="366712" cy="365125"/>
          </a:xfrm>
        </p:spPr>
        <p:txBody>
          <a:bodyPr/>
          <a:lstStyle/>
          <a:p>
            <a:pPr>
              <a:defRPr/>
            </a:pPr>
            <a:fld id="{B21EDCF0-E483-4F28-B29B-60D247561A53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7" name="Picture 6" descr="F:\FESVIAL\FESVIAL logo s.jpg"/>
          <p:cNvPicPr>
            <a:picLocks noChangeAspect="1" noChangeArrowheads="1"/>
          </p:cNvPicPr>
          <p:nvPr/>
        </p:nvPicPr>
        <p:blipFill>
          <a:blip r:embed="rId3" cstate="print"/>
          <a:srcRect r="37039" b="27605"/>
          <a:stretch>
            <a:fillRect/>
          </a:stretch>
        </p:blipFill>
        <p:spPr bwMode="auto">
          <a:xfrm>
            <a:off x="0" y="0"/>
            <a:ext cx="88878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1259632" y="1124744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B0F0"/>
                </a:solidFill>
                <a:latin typeface="Calibri" pitchFamily="34" charset="0"/>
              </a:rPr>
              <a:t> Objetivo principal: Obtener conocimientos para prevenir los accidentes de tráfico laborales.</a:t>
            </a:r>
            <a:endParaRPr lang="es-ES" sz="28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347864" y="2492896"/>
            <a:ext cx="26642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libri" pitchFamily="34" charset="0"/>
              </a:rPr>
              <a:t>CONOCER</a:t>
            </a:r>
          </a:p>
          <a:p>
            <a:pPr algn="ctr"/>
            <a:endParaRPr lang="es-ES" sz="4000" b="1" dirty="0" smtClean="0">
              <a:solidFill>
                <a:schemeClr val="accent1"/>
              </a:solidFill>
              <a:latin typeface="Calibri" pitchFamily="34" charset="0"/>
            </a:endParaRPr>
          </a:p>
          <a:p>
            <a:pPr algn="ctr"/>
            <a:r>
              <a:rPr lang="es-E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DETECTAR</a:t>
            </a:r>
          </a:p>
          <a:p>
            <a:pPr algn="ctr"/>
            <a:endParaRPr lang="es-ES" sz="4000" b="1" dirty="0" smtClean="0">
              <a:solidFill>
                <a:schemeClr val="accent1"/>
              </a:solidFill>
              <a:latin typeface="Calibri" pitchFamily="34" charset="0"/>
            </a:endParaRPr>
          </a:p>
          <a:p>
            <a:pPr algn="ctr"/>
            <a:r>
              <a:rPr lang="es-ES" sz="4000" b="1" dirty="0" smtClean="0">
                <a:solidFill>
                  <a:schemeClr val="accent1"/>
                </a:solidFill>
                <a:latin typeface="Calibri" pitchFamily="34" charset="0"/>
              </a:rPr>
              <a:t>ACTUAR</a:t>
            </a:r>
            <a:endParaRPr lang="es-ES" sz="4000" b="1" dirty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13" name="12 Flecha derecha"/>
          <p:cNvSpPr/>
          <p:nvPr/>
        </p:nvSpPr>
        <p:spPr>
          <a:xfrm>
            <a:off x="2555776" y="2636912"/>
            <a:ext cx="792088" cy="504056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13 Flecha derecha"/>
          <p:cNvSpPr/>
          <p:nvPr/>
        </p:nvSpPr>
        <p:spPr>
          <a:xfrm>
            <a:off x="2555776" y="3861048"/>
            <a:ext cx="792088" cy="50405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14 Flecha derecha"/>
          <p:cNvSpPr/>
          <p:nvPr/>
        </p:nvSpPr>
        <p:spPr>
          <a:xfrm>
            <a:off x="2555776" y="5085184"/>
            <a:ext cx="79208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785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214382" y="0"/>
            <a:ext cx="7929618" cy="980728"/>
          </a:xfrm>
        </p:spPr>
        <p:txBody>
          <a:bodyPr/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8777288" y="6408738"/>
            <a:ext cx="366712" cy="365125"/>
          </a:xfrm>
        </p:spPr>
        <p:txBody>
          <a:bodyPr/>
          <a:lstStyle/>
          <a:p>
            <a:pPr>
              <a:defRPr/>
            </a:pPr>
            <a:fld id="{B21EDCF0-E483-4F28-B29B-60D247561A53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7" name="Picture 6" descr="F:\FESVIAL\FESVIAL logo s.jpg"/>
          <p:cNvPicPr>
            <a:picLocks noChangeAspect="1" noChangeArrowheads="1"/>
          </p:cNvPicPr>
          <p:nvPr/>
        </p:nvPicPr>
        <p:blipFill>
          <a:blip r:embed="rId3" cstate="print"/>
          <a:srcRect r="37039" b="27605"/>
          <a:stretch>
            <a:fillRect/>
          </a:stretch>
        </p:blipFill>
        <p:spPr bwMode="auto">
          <a:xfrm>
            <a:off x="0" y="0"/>
            <a:ext cx="88878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1214382" y="1976646"/>
            <a:ext cx="695801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0070C0"/>
                </a:solidFill>
                <a:latin typeface="Calibri" pitchFamily="34" charset="0"/>
              </a:rPr>
              <a:t>Conocer el fenómeno de la movilidad y su incidencia en la seguridad vial laboral.</a:t>
            </a:r>
          </a:p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Conocer las tendencias de la movilidad urbana y su relación con la </a:t>
            </a:r>
            <a:r>
              <a:rPr lang="es-ES" sz="2000" dirty="0" smtClean="0">
                <a:solidFill>
                  <a:srgbClr val="FF0000"/>
                </a:solidFill>
                <a:latin typeface="Calibri" pitchFamily="34" charset="0"/>
              </a:rPr>
              <a:t>empresa.</a:t>
            </a:r>
          </a:p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0070C0"/>
                </a:solidFill>
                <a:latin typeface="Calibri" pitchFamily="34" charset="0"/>
              </a:rPr>
              <a:t>Conocer </a:t>
            </a:r>
            <a:r>
              <a:rPr lang="es-ES" sz="2000" dirty="0" smtClean="0">
                <a:solidFill>
                  <a:srgbClr val="0070C0"/>
                </a:solidFill>
                <a:latin typeface="Calibri" pitchFamily="34" charset="0"/>
              </a:rPr>
              <a:t>la importancia de los riesgos viales laborales . Incorporarlos a la evaluación y prevención.</a:t>
            </a:r>
          </a:p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0070C0"/>
                </a:solidFill>
                <a:latin typeface="Calibri" pitchFamily="34" charset="0"/>
              </a:rPr>
              <a:t>Conocer y desarrollar la metodología  para la elaboración del Planes de Seguridad Vial en la empresa.</a:t>
            </a:r>
          </a:p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0070C0"/>
                </a:solidFill>
                <a:latin typeface="Calibri" pitchFamily="34" charset="0"/>
              </a:rPr>
              <a:t>Perfilar el papel de los técnicos y/o responsables de seguridad en la empresa en las actuaciones de seguridad vial laboral.</a:t>
            </a:r>
          </a:p>
          <a:p>
            <a:pPr>
              <a:spcAft>
                <a:spcPts val="1200"/>
              </a:spcAft>
              <a:buFont typeface="Wingdings" pitchFamily="2" charset="2"/>
              <a:buChar char="Ø"/>
            </a:pPr>
            <a:endParaRPr lang="es-ES" sz="2000" dirty="0">
              <a:latin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267744" y="1124744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libri" pitchFamily="34" charset="0"/>
              </a:rPr>
              <a:t>CONOCER :</a:t>
            </a:r>
            <a:endParaRPr lang="es-ES" sz="4000" b="1" dirty="0">
              <a:solidFill>
                <a:schemeClr val="accent1">
                  <a:lumMod val="40000"/>
                  <a:lumOff val="60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15 Flecha derecha"/>
          <p:cNvSpPr/>
          <p:nvPr/>
        </p:nvSpPr>
        <p:spPr>
          <a:xfrm>
            <a:off x="1403648" y="1196752"/>
            <a:ext cx="792088" cy="504056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696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Elipse"/>
          <p:cNvSpPr/>
          <p:nvPr/>
        </p:nvSpPr>
        <p:spPr>
          <a:xfrm>
            <a:off x="1115616" y="2060848"/>
            <a:ext cx="6984776" cy="388843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214382" y="0"/>
            <a:ext cx="7929618" cy="980728"/>
          </a:xfrm>
        </p:spPr>
        <p:txBody>
          <a:bodyPr/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8777288" y="6408738"/>
            <a:ext cx="366712" cy="365125"/>
          </a:xfrm>
        </p:spPr>
        <p:txBody>
          <a:bodyPr/>
          <a:lstStyle/>
          <a:p>
            <a:pPr>
              <a:defRPr/>
            </a:pPr>
            <a:fld id="{B21EDCF0-E483-4F28-B29B-60D247561A53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7" name="Picture 6" descr="F:\FESVIAL\FESVIAL logo s.jpg"/>
          <p:cNvPicPr>
            <a:picLocks noChangeAspect="1" noChangeArrowheads="1"/>
          </p:cNvPicPr>
          <p:nvPr/>
        </p:nvPicPr>
        <p:blipFill>
          <a:blip r:embed="rId3" cstate="print"/>
          <a:srcRect r="37039" b="27605"/>
          <a:stretch>
            <a:fillRect/>
          </a:stretch>
        </p:blipFill>
        <p:spPr bwMode="auto">
          <a:xfrm>
            <a:off x="0" y="0"/>
            <a:ext cx="88878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Flecha derecha"/>
          <p:cNvSpPr/>
          <p:nvPr/>
        </p:nvSpPr>
        <p:spPr>
          <a:xfrm>
            <a:off x="1403648" y="1196752"/>
            <a:ext cx="792088" cy="50405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2267744" y="1124744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DETECTAR :</a:t>
            </a:r>
            <a:endParaRPr lang="es-ES" sz="4000" b="1" dirty="0">
              <a:solidFill>
                <a:schemeClr val="accent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419872" y="2564904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Factores de riesgo</a:t>
            </a:r>
            <a:endParaRPr lang="es-E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5724128" y="3284984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Accidentalidad</a:t>
            </a:r>
            <a:endParaRPr lang="es-E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403648" y="3356992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Vehículos en mal estado</a:t>
            </a:r>
            <a:endParaRPr lang="es-E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508104" y="4581128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Riesgos en lugares de trabajo</a:t>
            </a:r>
            <a:endParaRPr lang="es-E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195736" y="4437112"/>
            <a:ext cx="2304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Mejora de la movilidad de los trabajadores</a:t>
            </a:r>
            <a:endParaRPr lang="es-E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707904" y="3573016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Necesidades formativas</a:t>
            </a:r>
          </a:p>
        </p:txBody>
      </p:sp>
    </p:spTree>
    <p:extLst>
      <p:ext uri="{BB962C8B-B14F-4D97-AF65-F5344CB8AC3E}">
        <p14:creationId xmlns:p14="http://schemas.microsoft.com/office/powerpoint/2010/main" val="76351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Elipse"/>
          <p:cNvSpPr/>
          <p:nvPr/>
        </p:nvSpPr>
        <p:spPr>
          <a:xfrm>
            <a:off x="1115616" y="1988840"/>
            <a:ext cx="6984776" cy="388843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214382" y="0"/>
            <a:ext cx="7929618" cy="980728"/>
          </a:xfrm>
        </p:spPr>
        <p:txBody>
          <a:bodyPr/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8777288" y="6408738"/>
            <a:ext cx="366712" cy="365125"/>
          </a:xfrm>
        </p:spPr>
        <p:txBody>
          <a:bodyPr/>
          <a:lstStyle/>
          <a:p>
            <a:pPr>
              <a:defRPr/>
            </a:pPr>
            <a:fld id="{B21EDCF0-E483-4F28-B29B-60D247561A53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7" name="Picture 6" descr="F:\FESVIAL\FESVIAL logo s.jpg"/>
          <p:cNvPicPr>
            <a:picLocks noChangeAspect="1" noChangeArrowheads="1"/>
          </p:cNvPicPr>
          <p:nvPr/>
        </p:nvPicPr>
        <p:blipFill>
          <a:blip r:embed="rId3" cstate="print"/>
          <a:srcRect r="37039" b="27605"/>
          <a:stretch>
            <a:fillRect/>
          </a:stretch>
        </p:blipFill>
        <p:spPr bwMode="auto">
          <a:xfrm>
            <a:off x="0" y="0"/>
            <a:ext cx="88878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Flecha derecha"/>
          <p:cNvSpPr/>
          <p:nvPr/>
        </p:nvSpPr>
        <p:spPr>
          <a:xfrm>
            <a:off x="1403648" y="1196752"/>
            <a:ext cx="79208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2267744" y="1124744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rgbClr val="C00000"/>
                </a:solidFill>
                <a:latin typeface="Calibri" pitchFamily="34" charset="0"/>
              </a:rPr>
              <a:t>ACTUAR :</a:t>
            </a:r>
            <a:endParaRPr lang="es-ES" sz="40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923928" y="2348880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Campañas concienciación</a:t>
            </a:r>
            <a:endParaRPr lang="es-E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6228184" y="3356992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Planes de seguridad vial</a:t>
            </a:r>
            <a:endParaRPr lang="es-E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475656" y="3140968"/>
            <a:ext cx="2088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Renovación parque vehículos de empresa</a:t>
            </a:r>
            <a:endParaRPr lang="es-E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355976" y="5085184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Formación</a:t>
            </a:r>
            <a:endParaRPr lang="es-E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411760" y="4797152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Auditorías</a:t>
            </a:r>
            <a:endParaRPr lang="es-E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923928" y="3501008"/>
            <a:ext cx="18722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Calibri" pitchFamily="34" charset="0"/>
              </a:rPr>
              <a:t>Planes de emergencia en seguridad vial</a:t>
            </a:r>
          </a:p>
        </p:txBody>
      </p:sp>
    </p:spTree>
    <p:extLst>
      <p:ext uri="{BB962C8B-B14F-4D97-AF65-F5344CB8AC3E}">
        <p14:creationId xmlns:p14="http://schemas.microsoft.com/office/powerpoint/2010/main" val="97451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Título"/>
          <p:cNvSpPr>
            <a:spLocks noGrp="1"/>
          </p:cNvSpPr>
          <p:nvPr>
            <p:ph type="title"/>
          </p:nvPr>
        </p:nvSpPr>
        <p:spPr bwMode="auto">
          <a:xfrm>
            <a:off x="804673" y="102657"/>
            <a:ext cx="8066087" cy="792163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s-ES" dirty="0" smtClean="0">
                <a:effectLst/>
              </a:rPr>
              <a:t>¿Qué deben hacer las empresas?</a:t>
            </a: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807997209"/>
              </p:ext>
            </p:extLst>
          </p:nvPr>
        </p:nvGraphicFramePr>
        <p:xfrm>
          <a:off x="2483768" y="841288"/>
          <a:ext cx="5904656" cy="4654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6628" name="Picture 2" descr="http://www.esne.es/img/fotos/empresas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5174" y="5043919"/>
            <a:ext cx="1873250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4" descr="http://s0.uvnimg.com/dinero/pequena-empresa/photo/2009-11-11/prestamos-para-pequenas-empresas_250x19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53376" y="2371268"/>
            <a:ext cx="2096111" cy="159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 descr="http://t2.gstatic.com/images?q=tbn:ANd9GcTn9-nzVGfCAMTTAKf4RoBZjevg3piJU6RrGkgchgeR4Dph_Bbw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92280" y="2617658"/>
            <a:ext cx="1916679" cy="1435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425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 bwMode="auto">
          <a:xfrm>
            <a:off x="827088" y="44450"/>
            <a:ext cx="8066087" cy="1143000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s-ES" dirty="0" smtClean="0">
                <a:solidFill>
                  <a:srgbClr val="0070C0"/>
                </a:solidFill>
              </a:rPr>
              <a:t>Partes del plan de Movilidad</a:t>
            </a: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042988" y="1412875"/>
          <a:ext cx="7704138" cy="4725988"/>
        </p:xfrm>
        <a:graphic>
          <a:graphicData uri="http://schemas.openxmlformats.org/drawingml/2006/table">
            <a:tbl>
              <a:tblPr/>
              <a:tblGrid>
                <a:gridCol w="3852069"/>
                <a:gridCol w="3852069"/>
              </a:tblGrid>
              <a:tr h="210339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200" b="1" dirty="0">
                          <a:latin typeface="Verdana"/>
                          <a:ea typeface="Calibri"/>
                          <a:cs typeface="Times New Roman"/>
                        </a:rPr>
                        <a:t>TOMA DE DECISIÓN</a:t>
                      </a:r>
                      <a:endParaRPr lang="es-ES" sz="1200" dirty="0">
                        <a:latin typeface="Verdana"/>
                        <a:ea typeface="Calibri"/>
                        <a:cs typeface="Times New Roman"/>
                      </a:endParaRP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Verdana"/>
                          <a:ea typeface="Calibri"/>
                          <a:cs typeface="Times New Roman"/>
                        </a:rPr>
                        <a:t>Fijar objetivos prioritarios</a:t>
                      </a:r>
                      <a:endParaRPr lang="es-ES" sz="1200" dirty="0">
                        <a:latin typeface="Verdana"/>
                        <a:ea typeface="Calibri"/>
                        <a:cs typeface="Times New Roman"/>
                      </a:endParaRP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  <a:tr h="72914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200" b="1" dirty="0">
                          <a:latin typeface="Verdana"/>
                          <a:ea typeface="Calibri"/>
                          <a:cs typeface="Times New Roman"/>
                        </a:rPr>
                        <a:t>ANÁLISIS PRELIMINAR</a:t>
                      </a:r>
                      <a:endParaRPr lang="es-ES" sz="1200" dirty="0">
                        <a:latin typeface="Verdana"/>
                        <a:ea typeface="Calibri"/>
                        <a:cs typeface="Times New Roman"/>
                      </a:endParaRP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Verdana"/>
                          <a:ea typeface="Calibri"/>
                          <a:cs typeface="Times New Roman"/>
                        </a:rPr>
                        <a:t>Entorno urbano, polígono industrial, facilidad de transporte público, espacios para aparcar coches, tipología del entorno.</a:t>
                      </a: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</a:tr>
              <a:tr h="28809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200" b="1" dirty="0">
                          <a:latin typeface="Verdana"/>
                          <a:ea typeface="Calibri"/>
                          <a:cs typeface="Times New Roman"/>
                        </a:rPr>
                        <a:t>SENSIBILIZARA LA PLANTILLA</a:t>
                      </a:r>
                      <a:endParaRPr lang="es-ES" sz="1200" dirty="0">
                        <a:latin typeface="Verdana"/>
                        <a:ea typeface="Calibri"/>
                        <a:cs typeface="Times New Roman"/>
                      </a:endParaRP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Verdana"/>
                          <a:ea typeface="Calibri"/>
                          <a:cs typeface="Times New Roman"/>
                        </a:rPr>
                        <a:t>Participación activa en grupos de trabajo</a:t>
                      </a: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  <a:tr h="54220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200" b="1" dirty="0">
                          <a:latin typeface="Verdana"/>
                          <a:ea typeface="Calibri"/>
                          <a:cs typeface="Times New Roman"/>
                        </a:rPr>
                        <a:t>DIAGNOSTICO DEFINITIVO</a:t>
                      </a:r>
                      <a:endParaRPr lang="es-ES" sz="1200" dirty="0">
                        <a:latin typeface="Verdana"/>
                        <a:ea typeface="Calibri"/>
                        <a:cs typeface="Times New Roman"/>
                      </a:endParaRP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Verdana"/>
                          <a:ea typeface="Calibri"/>
                          <a:cs typeface="Times New Roman"/>
                        </a:rPr>
                        <a:t>Análisis real de la situación, fijar necesidades de colaborar con administraciones,...etc.</a:t>
                      </a: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</a:tr>
              <a:tr h="43214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200" b="1" dirty="0">
                          <a:latin typeface="Verdana"/>
                          <a:ea typeface="Calibri"/>
                          <a:cs typeface="Times New Roman"/>
                        </a:rPr>
                        <a:t>FIJAR OBJETIVOS ESPECÍFICOS</a:t>
                      </a:r>
                      <a:endParaRPr lang="es-ES" sz="1200" dirty="0">
                        <a:latin typeface="Verdana"/>
                        <a:ea typeface="Calibri"/>
                        <a:cs typeface="Times New Roman"/>
                      </a:endParaRP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Verdana"/>
                          <a:ea typeface="Calibri"/>
                          <a:cs typeface="Times New Roman"/>
                        </a:rPr>
                        <a:t>Los objetivos deben ser realistas y con indicadores concretos para poder evaluar.</a:t>
                      </a: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  <a:tr h="631016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200" b="1" dirty="0">
                          <a:latin typeface="Verdana"/>
                          <a:ea typeface="Calibri"/>
                          <a:cs typeface="Times New Roman"/>
                        </a:rPr>
                        <a:t>IDENTIFICACIÓN DE LAS MEDIDAS A TOMAR</a:t>
                      </a:r>
                      <a:endParaRPr lang="es-ES" sz="1200" dirty="0">
                        <a:latin typeface="Verdana"/>
                        <a:ea typeface="Calibri"/>
                        <a:cs typeface="Times New Roman"/>
                      </a:endParaRP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Verdana"/>
                          <a:ea typeface="Calibri"/>
                          <a:cs typeface="Times New Roman"/>
                        </a:rPr>
                        <a:t>No se trata de implantar las más populares, sino las que permitan llegar a los objetivos marcados.</a:t>
                      </a: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</a:tr>
              <a:tr h="42067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200" b="1" dirty="0">
                          <a:latin typeface="Verdana"/>
                          <a:ea typeface="Calibri"/>
                          <a:cs typeface="Times New Roman"/>
                        </a:rPr>
                        <a:t>PROMOCIÓN DEL PLAN</a:t>
                      </a:r>
                      <a:endParaRPr lang="es-ES" sz="1200" dirty="0">
                        <a:latin typeface="Verdana"/>
                        <a:ea typeface="Calibri"/>
                        <a:cs typeface="Times New Roman"/>
                      </a:endParaRP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Verdana"/>
                          <a:ea typeface="Calibri"/>
                          <a:cs typeface="Times New Roman"/>
                        </a:rPr>
                        <a:t>Campañas de información y concienciación entre toda la plantilla</a:t>
                      </a: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  <a:tr h="105169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200" b="1" dirty="0">
                          <a:latin typeface="Verdana"/>
                          <a:ea typeface="Calibri"/>
                          <a:cs typeface="Times New Roman"/>
                        </a:rPr>
                        <a:t>PUESTA EN FUNCIONAMIENTO DEL PLAN</a:t>
                      </a:r>
                      <a:endParaRPr lang="es-ES" sz="1200" dirty="0">
                        <a:latin typeface="Verdana"/>
                        <a:ea typeface="Calibri"/>
                        <a:cs typeface="Times New Roman"/>
                      </a:endParaRP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Verdana"/>
                          <a:ea typeface="Calibri"/>
                          <a:cs typeface="Times New Roman"/>
                        </a:rPr>
                        <a:t>El papel del coordinador o responsable de movilidad es fundamental en la puesta en marcha de las medidas, dialogar con los agentes implicados, incluso las fechas de puesta en marcha.</a:t>
                      </a: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</a:tr>
              <a:tr h="42067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200" b="1" dirty="0">
                          <a:latin typeface="Verdana"/>
                          <a:ea typeface="Calibri"/>
                          <a:cs typeface="Times New Roman"/>
                        </a:rPr>
                        <a:t>SEGUIMIENTO Y EVALUACIÓN</a:t>
                      </a:r>
                      <a:endParaRPr lang="es-ES" sz="1200" dirty="0">
                        <a:latin typeface="Verdana"/>
                        <a:ea typeface="Calibri"/>
                        <a:cs typeface="Times New Roman"/>
                      </a:endParaRP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Verdana"/>
                          <a:ea typeface="Calibri"/>
                          <a:cs typeface="Times New Roman"/>
                        </a:rPr>
                        <a:t>Aspectos a verificar, temporalidad, aproximación los objetivos.</a:t>
                      </a:r>
                    </a:p>
                  </a:txBody>
                  <a:tcPr marL="60231" marR="60231" marT="0" marB="0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80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5B2F-C220-4D67-B662-42B69CCEFB32}" type="slidenum">
              <a:rPr lang="en-US"/>
              <a:pPr/>
              <a:t>40</a:t>
            </a:fld>
            <a:endParaRPr lang="en-US" dirty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 cstate="print"/>
          <a:srcRect l="23325" t="10980" r="19975" b="10001"/>
          <a:stretch>
            <a:fillRect/>
          </a:stretch>
        </p:blipFill>
        <p:spPr bwMode="auto">
          <a:xfrm>
            <a:off x="971550" y="404813"/>
            <a:ext cx="763270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3672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8060432" cy="81947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sz="3200" dirty="0"/>
              <a:t>FESVIAL EN LA SEGURIDAD VIAL LABORAL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DF24EC-1E3C-46B2-9B6E-18ADD92E1C5A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989013" y="1196752"/>
            <a:ext cx="8154987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sz="1800" b="1" dirty="0" smtClean="0">
                <a:solidFill>
                  <a:srgbClr val="00B0F0"/>
                </a:solidFill>
              </a:rPr>
              <a:t>-Manual de buenas prácticas</a:t>
            </a:r>
          </a:p>
          <a:p>
            <a:pPr eaLnBrk="1" hangingPunct="1"/>
            <a:endParaRPr lang="es-ES" sz="1800" b="1" dirty="0" smtClean="0">
              <a:solidFill>
                <a:srgbClr val="00B0F0"/>
              </a:solidFill>
            </a:endParaRPr>
          </a:p>
          <a:p>
            <a:pPr eaLnBrk="1" hangingPunct="1"/>
            <a:r>
              <a:rPr lang="es-ES" sz="1800" b="1" dirty="0" smtClean="0">
                <a:solidFill>
                  <a:srgbClr val="00B0F0"/>
                </a:solidFill>
              </a:rPr>
              <a:t>-Plataforma on-line de buenas prácticas (</a:t>
            </a:r>
            <a:r>
              <a:rPr lang="es-ES" sz="1800" b="1" dirty="0" smtClean="0">
                <a:solidFill>
                  <a:srgbClr val="00B0F0"/>
                </a:solidFill>
                <a:hlinkClick r:id="rId2"/>
              </a:rPr>
              <a:t>www.Seguridadviallaboral.Es</a:t>
            </a:r>
            <a:r>
              <a:rPr lang="es-ES" sz="1800" b="1" dirty="0" smtClean="0">
                <a:solidFill>
                  <a:srgbClr val="00B0F0"/>
                </a:solidFill>
              </a:rPr>
              <a:t>)</a:t>
            </a:r>
          </a:p>
          <a:p>
            <a:pPr eaLnBrk="1" hangingPunct="1"/>
            <a:endParaRPr lang="es-ES" sz="1800" b="1" dirty="0" smtClean="0">
              <a:solidFill>
                <a:srgbClr val="00B0F0"/>
              </a:solidFill>
            </a:endParaRPr>
          </a:p>
          <a:p>
            <a:pPr eaLnBrk="1" hangingPunct="1"/>
            <a:r>
              <a:rPr lang="es-ES" sz="1800" b="1" dirty="0" smtClean="0"/>
              <a:t>-Jornadas anuales con la Dirección </a:t>
            </a:r>
            <a:r>
              <a:rPr lang="es-ES" sz="1800" b="1" dirty="0"/>
              <a:t>G</a:t>
            </a:r>
            <a:r>
              <a:rPr lang="es-ES" sz="1800" b="1" dirty="0" smtClean="0"/>
              <a:t>eneral de Tráfico y el Ministerio de Trabajo.</a:t>
            </a:r>
          </a:p>
          <a:p>
            <a:pPr eaLnBrk="1" hangingPunct="1"/>
            <a:endParaRPr lang="es-ES" sz="1800" b="1" dirty="0" smtClean="0"/>
          </a:p>
          <a:p>
            <a:pPr eaLnBrk="1" hangingPunct="1"/>
            <a:r>
              <a:rPr lang="es-ES" sz="1800" b="1" dirty="0" smtClean="0"/>
              <a:t>-Congreso Internacional de Seguridad </a:t>
            </a:r>
            <a:r>
              <a:rPr lang="es-ES" sz="1800" b="1" dirty="0"/>
              <a:t>V</a:t>
            </a:r>
            <a:r>
              <a:rPr lang="es-ES" sz="1800" b="1" dirty="0" smtClean="0"/>
              <a:t>ial </a:t>
            </a:r>
            <a:r>
              <a:rPr lang="es-ES" sz="1800" b="1" dirty="0"/>
              <a:t>L</a:t>
            </a:r>
            <a:r>
              <a:rPr lang="es-ES" sz="1800" b="1" dirty="0" smtClean="0"/>
              <a:t>aboral en Perú </a:t>
            </a:r>
          </a:p>
          <a:p>
            <a:pPr eaLnBrk="1" hangingPunct="1"/>
            <a:r>
              <a:rPr lang="es-ES" sz="1800" b="1" dirty="0" smtClean="0"/>
              <a:t>PRESEBILAB 2013</a:t>
            </a:r>
          </a:p>
          <a:p>
            <a:pPr eaLnBrk="1" hangingPunct="1"/>
            <a:endParaRPr lang="es-ES" sz="1800" b="1" dirty="0" smtClean="0"/>
          </a:p>
          <a:p>
            <a:pPr eaLnBrk="1" hangingPunct="1"/>
            <a:r>
              <a:rPr lang="es-ES" sz="1800" b="1" dirty="0" smtClean="0"/>
              <a:t>-E guide para la Unión </a:t>
            </a:r>
            <a:r>
              <a:rPr lang="es-ES" sz="1800" b="1" dirty="0"/>
              <a:t>E</a:t>
            </a:r>
            <a:r>
              <a:rPr lang="es-ES" sz="1800" b="1" dirty="0" smtClean="0"/>
              <a:t>uropea. PLATAFORMA ON LINE PARA LAS BUENAS PRÁCTICAS EN LOS RIESGOS RELACIONADOS CON LOS VEHÍCULOS (</a:t>
            </a:r>
            <a:r>
              <a:rPr lang="en-GB" sz="1800" dirty="0" smtClean="0"/>
              <a:t>workplace transport safety, safe driving for work, working on or near the road)</a:t>
            </a:r>
          </a:p>
          <a:p>
            <a:pPr eaLnBrk="1" hangingPunct="1"/>
            <a:endParaRPr lang="en-GB" sz="1800" b="1" dirty="0" smtClean="0"/>
          </a:p>
          <a:p>
            <a:pPr eaLnBrk="1" hangingPunct="1"/>
            <a:r>
              <a:rPr lang="es-ES" sz="1800" b="1" dirty="0" smtClean="0"/>
              <a:t>-Asesoramiento e implantación de diferentes acciones en diferentes empresas. Informe en la comisión sobre  la situación actual sobre la seguridad vial laboral.</a:t>
            </a:r>
          </a:p>
          <a:p>
            <a:pPr eaLnBrk="1" hangingPunct="1"/>
            <a:endParaRPr lang="es-ES" sz="1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71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8 Grupo"/>
          <p:cNvGrpSpPr/>
          <p:nvPr/>
        </p:nvGrpSpPr>
        <p:grpSpPr>
          <a:xfrm>
            <a:off x="1133364" y="2437480"/>
            <a:ext cx="3960440" cy="1994750"/>
            <a:chOff x="3203848" y="4797152"/>
            <a:chExt cx="3096344" cy="1597849"/>
          </a:xfrm>
        </p:grpSpPr>
        <p:sp>
          <p:nvSpPr>
            <p:cNvPr id="6" name="5 CuadroTexto"/>
            <p:cNvSpPr txBox="1"/>
            <p:nvPr/>
          </p:nvSpPr>
          <p:spPr>
            <a:xfrm>
              <a:off x="3203848" y="5877272"/>
              <a:ext cx="3096344" cy="517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hlinkClick r:id="rId4"/>
                </a:rPr>
                <a:t>http://www.seguridadviallaboral.es/</a:t>
              </a:r>
              <a:r>
                <a:rPr lang="es-ES" dirty="0" smtClean="0"/>
                <a:t> </a:t>
              </a:r>
              <a:endParaRPr lang="es-ES" dirty="0"/>
            </a:p>
          </p:txBody>
        </p:sp>
        <p:pic>
          <p:nvPicPr>
            <p:cNvPr id="2050" name="Picture 2" descr="C:\Users\FESVIAL\FESVIAL\Manual buenas prácticas\Web\Banners\Banner seguridad vial laboral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47864" y="4797152"/>
              <a:ext cx="2600325" cy="942975"/>
            </a:xfrm>
            <a:prstGeom prst="rect">
              <a:avLst/>
            </a:prstGeom>
            <a:noFill/>
          </p:spPr>
        </p:pic>
      </p:grpSp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275084"/>
              </p:ext>
            </p:extLst>
          </p:nvPr>
        </p:nvGraphicFramePr>
        <p:xfrm>
          <a:off x="5944048" y="2265601"/>
          <a:ext cx="1652288" cy="2338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Acrobat Document" r:id="rId6" imgW="7557840" imgH="10695960" progId="AcroExch.Document.7">
                  <p:embed/>
                </p:oleObj>
              </mc:Choice>
              <mc:Fallback>
                <p:oleObj name="Acrobat Document" r:id="rId6" imgW="7557840" imgH="1069596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4048" y="2265601"/>
                        <a:ext cx="1652288" cy="23385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1331640" y="1249596"/>
            <a:ext cx="6264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</a:rPr>
              <a:t>Acciones y medidas desarrolladas por FESVIAL</a:t>
            </a:r>
            <a:endParaRPr lang="es-ES" sz="2800" b="1" dirty="0">
              <a:solidFill>
                <a:srgbClr val="FF0000"/>
              </a:solidFill>
            </a:endParaRPr>
          </a:p>
        </p:txBody>
      </p:sp>
      <p:sp>
        <p:nvSpPr>
          <p:cNvPr id="12" name="3 Título"/>
          <p:cNvSpPr txBox="1">
            <a:spLocks/>
          </p:cNvSpPr>
          <p:nvPr/>
        </p:nvSpPr>
        <p:spPr>
          <a:xfrm>
            <a:off x="1043608" y="260648"/>
            <a:ext cx="8100392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uLnTx/>
                <a:uFillTx/>
                <a:latin typeface="Calibri" pitchFamily="34" charset="0"/>
                <a:ea typeface="+mj-ea"/>
                <a:cs typeface="+mj-cs"/>
              </a:rPr>
              <a:t>¿CÓMO MEJORAR LA SEGURIDAD</a:t>
            </a:r>
            <a:r>
              <a:rPr kumimoji="0" lang="es-ES" sz="3200" b="1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uLnTx/>
                <a:uFillTx/>
                <a:latin typeface="Calibri" pitchFamily="34" charset="0"/>
                <a:ea typeface="+mj-ea"/>
                <a:cs typeface="+mj-cs"/>
              </a:rPr>
              <a:t> VIAL DE LA EMPRESA</a:t>
            </a:r>
            <a:r>
              <a:rPr lang="es-ES" sz="3200" b="1" dirty="0" smtClean="0">
                <a:solidFill>
                  <a:srgbClr val="00B0F0"/>
                </a:solidFill>
                <a:latin typeface="Calibri" pitchFamily="34" charset="0"/>
                <a:ea typeface="+mj-ea"/>
                <a:cs typeface="+mj-cs"/>
              </a:rPr>
              <a:t>?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899592" y="4836021"/>
            <a:ext cx="4858726" cy="1634486"/>
            <a:chOff x="899592" y="4836021"/>
            <a:chExt cx="4858726" cy="1634486"/>
          </a:xfrm>
        </p:grpSpPr>
        <p:pic>
          <p:nvPicPr>
            <p:cNvPr id="9" name="8 Imagen" descr="Portada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836021"/>
              <a:ext cx="4858726" cy="103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ángulo 2"/>
            <p:cNvSpPr/>
            <p:nvPr/>
          </p:nvSpPr>
          <p:spPr>
            <a:xfrm>
              <a:off x="1047905" y="5916509"/>
              <a:ext cx="3028393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dirty="0">
                  <a:hlinkClick r:id="rId9"/>
                </a:rPr>
                <a:t>http://osha-vesafe.mainstrat.com</a:t>
              </a:r>
              <a:r>
                <a:rPr lang="es-ES" dirty="0" smtClean="0">
                  <a:hlinkClick r:id="rId9"/>
                </a:rPr>
                <a:t>/</a:t>
              </a:r>
              <a:endParaRPr lang="es-ES" dirty="0" smtClean="0"/>
            </a:p>
            <a:p>
              <a:endParaRPr lang="es-ES" dirty="0"/>
            </a:p>
          </p:txBody>
        </p:sp>
      </p:grpSp>
      <p:sp>
        <p:nvSpPr>
          <p:cNvPr id="7" name="CuadroTexto 6"/>
          <p:cNvSpPr txBox="1"/>
          <p:nvPr/>
        </p:nvSpPr>
        <p:spPr>
          <a:xfrm>
            <a:off x="6300192" y="5189899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</a:rPr>
              <a:t>COMISION </a:t>
            </a:r>
          </a:p>
          <a:p>
            <a:r>
              <a:rPr lang="es-ES" sz="2000" b="1" dirty="0" smtClean="0">
                <a:solidFill>
                  <a:srgbClr val="00B0F0"/>
                </a:solidFill>
              </a:rPr>
              <a:t>DISEV</a:t>
            </a:r>
            <a:endParaRPr lang="es-ES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2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586166"/>
              </p:ext>
            </p:extLst>
          </p:nvPr>
        </p:nvGraphicFramePr>
        <p:xfrm>
          <a:off x="964924" y="2849202"/>
          <a:ext cx="2254879" cy="3191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Acrobat Document" r:id="rId4" imgW="7557840" imgH="10695960" progId="AcroExch.Document.7">
                  <p:embed/>
                </p:oleObj>
              </mc:Choice>
              <mc:Fallback>
                <p:oleObj name="Acrobat Document" r:id="rId4" imgW="7557840" imgH="1069596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4924" y="2849202"/>
                        <a:ext cx="2254879" cy="31916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187624" y="1124744"/>
            <a:ext cx="7272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2"/>
                </a:solidFill>
                <a:latin typeface="Calibri" pitchFamily="34" charset="0"/>
              </a:rPr>
              <a:t>Manual que recoge acciones realizadas por empresas españolas para prevenir los accidentes de tráfico laborales.</a:t>
            </a:r>
          </a:p>
          <a:p>
            <a:endParaRPr lang="es-ES" sz="2000" dirty="0" smtClean="0">
              <a:latin typeface="Calibri" pitchFamily="34" charset="0"/>
            </a:endParaRPr>
          </a:p>
          <a:p>
            <a:endParaRPr lang="es-ES" sz="2000" dirty="0" smtClean="0">
              <a:latin typeface="Calibri" pitchFamily="34" charset="0"/>
            </a:endParaRPr>
          </a:p>
          <a:p>
            <a:endParaRPr lang="es-ES" sz="2000" dirty="0" smtClean="0">
              <a:latin typeface="Calibri" pitchFamily="34" charset="0"/>
            </a:endParaRPr>
          </a:p>
          <a:p>
            <a:endParaRPr lang="es-ES" sz="2000" dirty="0">
              <a:latin typeface="Calibri" pitchFamily="34" charset="0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3203848" y="2204864"/>
            <a:ext cx="5616624" cy="432048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Se 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diseño una ficha técnica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de recogida de datos para que los responsables de prevención la rellenaran.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Se genero una 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base de datos de empresas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para poder contactar (1.500) y enviar la ficha y poder hacer un seguimiento telefónico.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 De ellas 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más del 70% no realizaban ningún tipo de acción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 para la prevención de la accidentalidad laboral vial.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 Otras afirmaban que si,  pero no facilitaron la información  o no contestaron.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El resultado fue 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un total de 70 empresas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cs typeface="+mn-cs"/>
              </a:rPr>
              <a:t>que son las que forman nuestro manual.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059832" y="1772816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</a:rPr>
              <a:t>ORIGEN:</a:t>
            </a:r>
            <a:endParaRPr lang="es-ES" sz="2000" b="1" dirty="0">
              <a:solidFill>
                <a:srgbClr val="00B0F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259632" y="188640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 smtClean="0">
                <a:solidFill>
                  <a:srgbClr val="00B0F0"/>
                </a:solidFill>
              </a:rPr>
              <a:t>Manual Buenas Prácticas Prevención accidentes tráfico laborales</a:t>
            </a:r>
            <a:endParaRPr lang="es-ES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95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6 CuadroTexto"/>
          <p:cNvSpPr txBox="1">
            <a:spLocks noChangeArrowheads="1"/>
          </p:cNvSpPr>
          <p:nvPr/>
        </p:nvSpPr>
        <p:spPr bwMode="auto">
          <a:xfrm>
            <a:off x="827584" y="4941168"/>
            <a:ext cx="809226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Wingdings" pitchFamily="2" charset="2"/>
              <a:buChar char="§"/>
            </a:pPr>
            <a:r>
              <a:rPr lang="es-ES" sz="1600" b="1" dirty="0">
                <a:solidFill>
                  <a:schemeClr val="tx2"/>
                </a:solidFill>
              </a:rPr>
              <a:t>Web promovida por la DGT y el INSHT. Administrada por </a:t>
            </a:r>
            <a:r>
              <a:rPr lang="es-ES" sz="1600" b="1" dirty="0">
                <a:solidFill>
                  <a:srgbClr val="00B0F0"/>
                </a:solidFill>
              </a:rPr>
              <a:t>FESVIAL.</a:t>
            </a:r>
          </a:p>
          <a:p>
            <a:pPr eaLnBrk="1" hangingPunct="1">
              <a:buFont typeface="Wingdings" pitchFamily="2" charset="2"/>
              <a:buChar char="§"/>
            </a:pPr>
            <a:endParaRPr lang="es-ES" sz="1600" b="1" dirty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s-ES" sz="1600" b="1" dirty="0">
                <a:solidFill>
                  <a:schemeClr val="tx2"/>
                </a:solidFill>
              </a:rPr>
              <a:t>Punto de encuentro para empresas, trabajadores, prevencionistas de riesgos laborales y formadores.</a:t>
            </a:r>
          </a:p>
          <a:p>
            <a:pPr eaLnBrk="1" hangingPunct="1">
              <a:buFont typeface="Wingdings" pitchFamily="2" charset="2"/>
              <a:buChar char="§"/>
            </a:pPr>
            <a:endParaRPr lang="es-ES" sz="1600" b="1" dirty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s-ES" sz="1600" b="1" dirty="0">
                <a:solidFill>
                  <a:schemeClr val="tx2"/>
                </a:solidFill>
              </a:rPr>
              <a:t>Objetivo: Compartir información, acciones y contenidos referentes a la prevención de accidentes de tráfico laborales.</a:t>
            </a:r>
          </a:p>
        </p:txBody>
      </p:sp>
      <p:sp>
        <p:nvSpPr>
          <p:cNvPr id="44036" name="7 CuadroTexto"/>
          <p:cNvSpPr txBox="1">
            <a:spLocks noChangeArrowheads="1"/>
          </p:cNvSpPr>
          <p:nvPr/>
        </p:nvSpPr>
        <p:spPr bwMode="auto">
          <a:xfrm>
            <a:off x="1042988" y="260350"/>
            <a:ext cx="69135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sz="3600" b="1" dirty="0">
                <a:solidFill>
                  <a:srgbClr val="00B0F0"/>
                </a:solidFill>
              </a:rPr>
              <a:t>www.seguridadviallaboral.es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0477" t="9843" r="20859" b="4517"/>
          <a:stretch/>
        </p:blipFill>
        <p:spPr>
          <a:xfrm>
            <a:off x="2416234" y="923445"/>
            <a:ext cx="4914962" cy="361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559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58" name="Picture 6" descr="F:\FESVIAL\FESVIAL logo 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357188"/>
            <a:ext cx="1928812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2259" name="6 Subtítulo"/>
          <p:cNvSpPr>
            <a:spLocks noGrp="1"/>
          </p:cNvSpPr>
          <p:nvPr>
            <p:ph type="subTitle" idx="1"/>
          </p:nvPr>
        </p:nvSpPr>
        <p:spPr>
          <a:xfrm>
            <a:off x="785813" y="2214563"/>
            <a:ext cx="7786687" cy="2436812"/>
          </a:xfrm>
        </p:spPr>
        <p:txBody>
          <a:bodyPr>
            <a:normAutofit fontScale="85000" lnSpcReduction="20000"/>
          </a:bodyPr>
          <a:lstStyle/>
          <a:p>
            <a:pPr marR="0" algn="ctr" eaLnBrk="1" hangingPunct="1"/>
            <a:r>
              <a:rPr lang="es-ES" altLang="es-ES" sz="3200" b="1" dirty="0" smtClean="0">
                <a:solidFill>
                  <a:srgbClr val="002060"/>
                </a:solidFill>
              </a:rPr>
              <a:t>PROYECTO</a:t>
            </a:r>
          </a:p>
          <a:p>
            <a:pPr marR="0" algn="ctr" eaLnBrk="1" hangingPunct="1"/>
            <a:r>
              <a:rPr lang="es-ES" altLang="es-ES" sz="3200" b="1" dirty="0" smtClean="0">
                <a:solidFill>
                  <a:srgbClr val="002060"/>
                </a:solidFill>
              </a:rPr>
              <a:t>VeSafe</a:t>
            </a:r>
          </a:p>
          <a:p>
            <a:pPr marR="0" algn="ctr" eaLnBrk="1" hangingPunct="1"/>
            <a:endParaRPr lang="es-ES" altLang="es-ES" sz="2000" b="1" dirty="0" smtClean="0">
              <a:solidFill>
                <a:srgbClr val="002060"/>
              </a:solidFill>
            </a:endParaRPr>
          </a:p>
          <a:p>
            <a:pPr marR="0" algn="ctr" eaLnBrk="1" hangingPunct="1"/>
            <a:r>
              <a:rPr lang="es-ES" altLang="es-ES" sz="2000" b="1" dirty="0" smtClean="0">
                <a:solidFill>
                  <a:srgbClr val="002060"/>
                </a:solidFill>
                <a:hlinkClick r:id="rId3"/>
              </a:rPr>
              <a:t>www.fesvial.es</a:t>
            </a:r>
            <a:endParaRPr lang="es-ES" altLang="es-ES" sz="2000" b="1" dirty="0" smtClean="0">
              <a:solidFill>
                <a:srgbClr val="002060"/>
              </a:solidFill>
            </a:endParaRPr>
          </a:p>
          <a:p>
            <a:pPr marR="0" algn="ctr" eaLnBrk="1" hangingPunct="1"/>
            <a:r>
              <a:rPr lang="es-ES" altLang="es-ES" sz="3200" dirty="0" smtClean="0"/>
              <a:t/>
            </a:r>
            <a:br>
              <a:rPr lang="es-ES" altLang="es-ES" sz="3200" dirty="0" smtClean="0"/>
            </a:br>
            <a:r>
              <a:rPr lang="es-ES" altLang="es-ES" sz="3200" dirty="0" smtClean="0"/>
              <a:t/>
            </a:r>
            <a:br>
              <a:rPr lang="es-ES" altLang="es-ES" sz="3200" dirty="0" smtClean="0"/>
            </a:br>
            <a:endParaRPr lang="es-ES" altLang="es-ES" sz="3200" b="1" dirty="0" smtClean="0">
              <a:solidFill>
                <a:srgbClr val="00B0F0"/>
              </a:solidFill>
            </a:endParaRPr>
          </a:p>
        </p:txBody>
      </p:sp>
      <p:sp>
        <p:nvSpPr>
          <p:cNvPr id="5" name="4 Recortar rectángulo de esquina sencilla"/>
          <p:cNvSpPr/>
          <p:nvPr/>
        </p:nvSpPr>
        <p:spPr>
          <a:xfrm>
            <a:off x="0" y="0"/>
            <a:ext cx="785813" cy="6858000"/>
          </a:xfrm>
          <a:prstGeom prst="snip1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 dirty="0"/>
          </a:p>
        </p:txBody>
      </p:sp>
      <p:sp>
        <p:nvSpPr>
          <p:cNvPr id="352261" name="8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rgbClr val="00B0F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rgbClr val="00B0F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rgbClr val="FF000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rgbClr val="FF000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rgbClr val="FF000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4BB096D-C02C-4D33-AAE9-B3B958903AFE}" type="slidenum">
              <a:rPr lang="en-US" altLang="es-ES" sz="1000" smtClean="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es-ES" sz="1000" dirty="0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352262" name="8 Imagen" descr="Portad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4714875"/>
            <a:ext cx="7858125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2263" name="Picture 2" descr="Logotipo de la Comisión Europe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357188"/>
            <a:ext cx="2143125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/>
        </p:nvSpPr>
        <p:spPr>
          <a:xfrm rot="16200000">
            <a:off x="-1142999" y="2928937"/>
            <a:ext cx="3071812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ES" sz="1800" b="1" dirty="0">
                <a:latin typeface="Calibri" pitchFamily="34" charset="0"/>
                <a:cs typeface="Calibri" pitchFamily="34" charset="0"/>
              </a:rPr>
              <a:t>CONSORTIUM      VeSafe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934522" y="3869810"/>
            <a:ext cx="4503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s-ES" sz="2400" u="sng" dirty="0">
                <a:hlinkClick r:id="rId6"/>
              </a:rPr>
              <a:t>http://osha-vesafe.mainstrat.com/</a:t>
            </a:r>
            <a:endParaRPr lang="en-GB" altLang="es-ES" sz="2400" u="sng" dirty="0"/>
          </a:p>
        </p:txBody>
      </p:sp>
    </p:spTree>
    <p:extLst>
      <p:ext uri="{BB962C8B-B14F-4D97-AF65-F5344CB8AC3E}">
        <p14:creationId xmlns:p14="http://schemas.microsoft.com/office/powerpoint/2010/main" val="3558223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76293"/>
            <a:ext cx="7920111" cy="9366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VeSafe Project Consortium (2012-14)</a:t>
            </a:r>
            <a:endParaRPr lang="en-GB" dirty="0">
              <a:solidFill>
                <a:srgbClr val="EE8032"/>
              </a:solidFill>
            </a:endParaRPr>
          </a:p>
        </p:txBody>
      </p:sp>
      <p:pic>
        <p:nvPicPr>
          <p:cNvPr id="353283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6607" y="2930477"/>
            <a:ext cx="5543550" cy="681037"/>
          </a:xfrm>
        </p:spPr>
      </p:pic>
      <p:pic>
        <p:nvPicPr>
          <p:cNvPr id="353284" name="Afbeelding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726" y="3899645"/>
            <a:ext cx="28924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3285" name="Afbeelding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596" y="5420477"/>
            <a:ext cx="2733675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3286" name="Afbeelding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869160"/>
            <a:ext cx="20002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3287" name="Afbeelding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79416"/>
            <a:ext cx="1733550" cy="160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3288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897" y="1669953"/>
            <a:ext cx="3817937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5283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we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857232"/>
            <a:ext cx="8001024" cy="566976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714612" y="285728"/>
            <a:ext cx="5929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PLATAFORMA WEB</a:t>
            </a:r>
            <a:endParaRPr lang="es-ES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 rot="16200000">
            <a:off x="-1143023" y="2928918"/>
            <a:ext cx="3071802" cy="500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b="1" dirty="0" smtClean="0">
                <a:latin typeface="Calibri" pitchFamily="34" charset="0"/>
                <a:cs typeface="Calibri" pitchFamily="34" charset="0"/>
              </a:rPr>
              <a:t>CONSORTIUM      VeSafe</a:t>
            </a:r>
            <a:endParaRPr lang="es-ES" sz="18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64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5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03" t="5688" r="9064" b="27223"/>
          <a:stretch>
            <a:fillRect/>
          </a:stretch>
        </p:blipFill>
        <p:spPr bwMode="auto">
          <a:xfrm>
            <a:off x="661988" y="893763"/>
            <a:ext cx="7870825" cy="491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16633"/>
            <a:ext cx="8229600" cy="936625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Key articles:  3 domains of interest</a:t>
            </a:r>
            <a:endParaRPr lang="en-GB" dirty="0"/>
          </a:p>
        </p:txBody>
      </p:sp>
      <p:sp>
        <p:nvSpPr>
          <p:cNvPr id="363524" name="TextBox 2"/>
          <p:cNvSpPr txBox="1">
            <a:spLocks noChangeArrowheads="1"/>
          </p:cNvSpPr>
          <p:nvPr/>
        </p:nvSpPr>
        <p:spPr bwMode="auto">
          <a:xfrm>
            <a:off x="1116013" y="5589588"/>
            <a:ext cx="6911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s-ES" sz="2400" dirty="0">
                <a:solidFill>
                  <a:srgbClr val="FF0000"/>
                </a:solidFill>
              </a:rPr>
              <a:t>1</a:t>
            </a:r>
            <a:r>
              <a:rPr lang="en-GB" altLang="es-ES" sz="2400" baseline="30000" dirty="0">
                <a:solidFill>
                  <a:srgbClr val="FF0000"/>
                </a:solidFill>
              </a:rPr>
              <a:t>st</a:t>
            </a:r>
            <a:r>
              <a:rPr lang="en-GB" altLang="es-ES" sz="2400" dirty="0">
                <a:solidFill>
                  <a:srgbClr val="FF0000"/>
                </a:solidFill>
              </a:rPr>
              <a:t> domain: working on or near a road</a:t>
            </a:r>
          </a:p>
        </p:txBody>
      </p:sp>
      <p:sp>
        <p:nvSpPr>
          <p:cNvPr id="5" name="Oval 4"/>
          <p:cNvSpPr/>
          <p:nvPr/>
        </p:nvSpPr>
        <p:spPr>
          <a:xfrm>
            <a:off x="1116013" y="4868863"/>
            <a:ext cx="1871662" cy="36036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671241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2575" y="185997"/>
            <a:ext cx="83820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dirty="0" smtClean="0">
                <a:solidFill>
                  <a:srgbClr val="00B0F0"/>
                </a:solidFill>
              </a:rPr>
              <a:t>PROYECTO DISEV</a:t>
            </a:r>
            <a:endParaRPr lang="es-ES" dirty="0">
              <a:solidFill>
                <a:srgbClr val="00B0F0"/>
              </a:solidFill>
            </a:endParaRPr>
          </a:p>
        </p:txBody>
      </p:sp>
      <p:sp>
        <p:nvSpPr>
          <p:cNvPr id="399363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759575" y="6481763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 sz="1000" dirty="0" smtClean="0"/>
              <a:t>-</a:t>
            </a:r>
            <a:fld id="{68158156-5689-4D41-A4C7-C80D39A60EEC}" type="slidenum">
              <a:rPr lang="en-GB" altLang="es-ES" sz="1000" smtClean="0"/>
              <a:pPr/>
              <a:t>49</a:t>
            </a:fld>
            <a:r>
              <a:rPr lang="en-GB" altLang="es-ES" sz="1000" dirty="0" smtClean="0"/>
              <a:t>-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331913" y="931863"/>
            <a:ext cx="46799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" sz="2000" b="1" dirty="0">
                <a:solidFill>
                  <a:srgbClr val="0070C0"/>
                </a:solidFill>
                <a:latin typeface="+mn-lt"/>
              </a:rPr>
              <a:t>METODOLOGÍA </a:t>
            </a:r>
            <a:r>
              <a:rPr lang="es-ES" sz="14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2000" b="1" dirty="0">
                <a:solidFill>
                  <a:srgbClr val="0070C0"/>
                </a:solidFill>
                <a:latin typeface="+mn-lt"/>
              </a:rPr>
              <a:t>DEL PROYECTO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850" y="1357039"/>
            <a:ext cx="8208963" cy="530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just" eaLnBrk="1" hangingPunct="1">
              <a:defRPr/>
            </a:pPr>
            <a:endParaRPr lang="es-ES" sz="2000" dirty="0"/>
          </a:p>
          <a:p>
            <a:pPr lvl="1" eaLnBrk="1" hangingPunct="1">
              <a:defRPr/>
            </a:pPr>
            <a:r>
              <a:rPr lang="es-ES" sz="1600" dirty="0"/>
              <a:t>1.- Selección de empresas de diferentes sectores que lleven trabajando más de dos años en temas de prevención de la accidentalidad vial laboral.</a:t>
            </a:r>
          </a:p>
          <a:p>
            <a:pPr marL="914400" lvl="1" indent="-457200" eaLnBrk="1" hangingPunct="1">
              <a:buFont typeface="+mj-lt"/>
              <a:buAutoNum type="arabicPeriod"/>
              <a:defRPr/>
            </a:pPr>
            <a:endParaRPr lang="es-ES" sz="1600" dirty="0"/>
          </a:p>
          <a:p>
            <a:pPr lvl="1" eaLnBrk="1" hangingPunct="1">
              <a:defRPr/>
            </a:pPr>
            <a:r>
              <a:rPr lang="es-ES" sz="1600" dirty="0"/>
              <a:t>2.- Creación de una comisión de trabajo. Comisión DISEV.</a:t>
            </a:r>
          </a:p>
          <a:p>
            <a:pPr marL="914400" lvl="1" indent="-457200" eaLnBrk="1" hangingPunct="1">
              <a:buFont typeface="+mj-lt"/>
              <a:buAutoNum type="arabicPeriod"/>
              <a:defRPr/>
            </a:pPr>
            <a:endParaRPr lang="es-ES" sz="1600" dirty="0"/>
          </a:p>
          <a:p>
            <a:pPr marL="914400" lvl="1" indent="-457200" eaLnBrk="1" hangingPunct="1">
              <a:buFont typeface="+mj-lt"/>
              <a:buAutoNum type="arabicPeriod"/>
              <a:defRPr/>
            </a:pPr>
            <a:endParaRPr lang="es-ES" sz="1600" dirty="0"/>
          </a:p>
          <a:p>
            <a:pPr lvl="1" eaLnBrk="1" hangingPunct="1">
              <a:defRPr/>
            </a:pPr>
            <a:endParaRPr lang="es-ES" sz="1600" dirty="0"/>
          </a:p>
          <a:p>
            <a:pPr lvl="1" eaLnBrk="1" hangingPunct="1">
              <a:defRPr/>
            </a:pPr>
            <a:endParaRPr lang="es-ES" sz="1600" dirty="0"/>
          </a:p>
          <a:p>
            <a:pPr lvl="1" eaLnBrk="1" hangingPunct="1">
              <a:defRPr/>
            </a:pPr>
            <a:r>
              <a:rPr lang="es-ES" sz="1600" dirty="0"/>
              <a:t>3.- Tareas a realizar:</a:t>
            </a:r>
          </a:p>
          <a:p>
            <a:pPr marL="914400" lvl="1" indent="-457200" eaLnBrk="1" hangingPunct="1">
              <a:defRPr/>
            </a:pPr>
            <a:endParaRPr lang="es-ES" dirty="0"/>
          </a:p>
          <a:p>
            <a:pPr marL="803275" lvl="1" indent="442913" eaLnBrk="1" hangingPunct="1">
              <a:buFont typeface="Arial" pitchFamily="34" charset="0"/>
              <a:buChar char="•"/>
              <a:defRPr/>
            </a:pPr>
            <a:r>
              <a:rPr lang="es-ES" sz="1600" dirty="0"/>
              <a:t>Definición de buenas practicas</a:t>
            </a:r>
          </a:p>
          <a:p>
            <a:pPr marL="803275" lvl="1" indent="442913" eaLnBrk="1" hangingPunct="1">
              <a:buFont typeface="Arial" pitchFamily="34" charset="0"/>
              <a:buChar char="•"/>
              <a:defRPr/>
            </a:pPr>
            <a:r>
              <a:rPr lang="es-ES" sz="1600" dirty="0"/>
              <a:t>Armonización de terminología relacionada con la accidentalidad vial laboral</a:t>
            </a:r>
          </a:p>
          <a:p>
            <a:pPr marL="803275" lvl="1" indent="442913" eaLnBrk="1" hangingPunct="1">
              <a:buFont typeface="Arial" pitchFamily="34" charset="0"/>
              <a:buChar char="•"/>
              <a:defRPr/>
            </a:pPr>
            <a:r>
              <a:rPr lang="es-ES" sz="1600" dirty="0"/>
              <a:t>Definición  de indicadores</a:t>
            </a:r>
          </a:p>
          <a:p>
            <a:pPr marL="803275" lvl="1" indent="442913" eaLnBrk="1" hangingPunct="1">
              <a:buFont typeface="Arial" pitchFamily="34" charset="0"/>
              <a:buChar char="•"/>
              <a:defRPr/>
            </a:pPr>
            <a:r>
              <a:rPr lang="es-ES" sz="1600" dirty="0"/>
              <a:t>Establecer y determinar unos indicadores generales y otros específicos</a:t>
            </a:r>
            <a:endParaRPr lang="es-ES" sz="2400" dirty="0"/>
          </a:p>
          <a:p>
            <a:pPr marL="803275" lvl="1" indent="442913" eaLnBrk="1" hangingPunct="1">
              <a:buFont typeface="Arial" pitchFamily="34" charset="0"/>
              <a:buChar char="•"/>
              <a:defRPr/>
            </a:pPr>
            <a:r>
              <a:rPr lang="es-ES" sz="1600" dirty="0"/>
              <a:t>Selección de acciones medidas a empresas.</a:t>
            </a:r>
          </a:p>
          <a:p>
            <a:pPr marL="803275" lvl="1" indent="442913" eaLnBrk="1" hangingPunct="1">
              <a:buFont typeface="Arial" pitchFamily="34" charset="0"/>
              <a:buChar char="•"/>
              <a:defRPr/>
            </a:pPr>
            <a:r>
              <a:rPr lang="es-ES" sz="1600" dirty="0"/>
              <a:t>Cálculo de costes asociados a la accidentalidad</a:t>
            </a:r>
          </a:p>
          <a:p>
            <a:pPr marL="803275" lvl="1" indent="442913" eaLnBrk="1" hangingPunct="1">
              <a:buFont typeface="Arial" pitchFamily="34" charset="0"/>
              <a:buChar char="•"/>
              <a:defRPr/>
            </a:pPr>
            <a:r>
              <a:rPr lang="es-ES" sz="1600" dirty="0"/>
              <a:t>Costes para la empresa</a:t>
            </a:r>
            <a:endParaRPr lang="es-ES" sz="2400" dirty="0"/>
          </a:p>
          <a:p>
            <a:pPr marL="803275" lvl="1" indent="442913" eaLnBrk="1" hangingPunct="1">
              <a:buFont typeface="Arial" pitchFamily="34" charset="0"/>
              <a:buChar char="•"/>
              <a:defRPr/>
            </a:pPr>
            <a:r>
              <a:rPr lang="es-ES" sz="1600" dirty="0"/>
              <a:t>Costes para la sociedad</a:t>
            </a:r>
            <a:r>
              <a:rPr lang="es-ES" dirty="0">
                <a:ea typeface="Calibri" pitchFamily="34" charset="0"/>
              </a:rPr>
              <a:t>.</a:t>
            </a:r>
          </a:p>
          <a:p>
            <a:pPr marL="803275" lvl="1" indent="442913" eaLnBrk="1" hangingPunct="1">
              <a:buFont typeface="Arial" pitchFamily="34" charset="0"/>
              <a:buChar char="•"/>
              <a:defRPr/>
            </a:pPr>
            <a:r>
              <a:rPr lang="es-ES" sz="1600" dirty="0"/>
              <a:t>Desarrollar directrices ejemplarizantes</a:t>
            </a:r>
          </a:p>
          <a:p>
            <a:pPr marL="803275" lvl="1" eaLnBrk="1" hangingPunct="1">
              <a:defRPr/>
            </a:pPr>
            <a:endParaRPr lang="es-ES" sz="1600" dirty="0"/>
          </a:p>
        </p:txBody>
      </p:sp>
      <p:graphicFrame>
        <p:nvGraphicFramePr>
          <p:cNvPr id="8" name="7 Diagrama"/>
          <p:cNvGraphicFramePr/>
          <p:nvPr/>
        </p:nvGraphicFramePr>
        <p:xfrm>
          <a:off x="971600" y="2715683"/>
          <a:ext cx="5832648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62997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982" y="269875"/>
            <a:ext cx="7929618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Ejemplo desarrollo de una buena práctica en seguridad vial laboral</a:t>
            </a:r>
          </a:p>
        </p:txBody>
      </p:sp>
      <p:sp>
        <p:nvSpPr>
          <p:cNvPr id="403458" name="Marcador de número de diapositiva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651CA2F-107D-4D04-A596-96A0CE1DD746}" type="slidenum">
              <a:rPr lang="es-ES" altLang="es-ES" sz="1000" smtClean="0"/>
              <a:pPr/>
              <a:t>50</a:t>
            </a:fld>
            <a:endParaRPr lang="es-ES" altLang="es-ES" sz="1000" dirty="0" smtClean="0"/>
          </a:p>
        </p:txBody>
      </p:sp>
      <p:pic>
        <p:nvPicPr>
          <p:cNvPr id="403459" name="Image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1748384"/>
            <a:ext cx="7679781" cy="4752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51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928662" y="1244229"/>
            <a:ext cx="7929618" cy="5256584"/>
          </a:xfrm>
        </p:spPr>
        <p:txBody>
          <a:bodyPr/>
          <a:lstStyle/>
          <a:p>
            <a:r>
              <a:rPr lang="es-ES" sz="2400" dirty="0" smtClean="0"/>
              <a:t>Hay que continuar trabajando desde diferentes enfoques si queremos continuar reduciendo la siniestralidad vial y así cumplir los objetivos del decenio.</a:t>
            </a:r>
          </a:p>
          <a:p>
            <a:r>
              <a:rPr lang="es-ES" sz="2400" dirty="0" smtClean="0"/>
              <a:t>La seguridad vial debe acompañar a las personas a lo largo de su ciclo vital.</a:t>
            </a:r>
          </a:p>
          <a:p>
            <a:r>
              <a:rPr lang="es-ES" sz="2400" dirty="0" smtClean="0"/>
              <a:t>El contexto laboral es un buen escenario para continuar trabajando con los sujetos a en “long live learning”.</a:t>
            </a:r>
          </a:p>
          <a:p>
            <a:r>
              <a:rPr lang="es-ES" sz="2400" dirty="0" smtClean="0"/>
              <a:t>El costo del accidente de tráfico hay que añadirle los costes laborales de la empresa.</a:t>
            </a:r>
          </a:p>
          <a:p>
            <a:r>
              <a:rPr lang="es-ES" sz="2400" dirty="0" smtClean="0"/>
              <a:t>Actualmente existen herramientas para poder llevarlo a cabo.</a:t>
            </a:r>
          </a:p>
          <a:p>
            <a:r>
              <a:rPr lang="es-ES" sz="2400" dirty="0" smtClean="0"/>
              <a:t>Nuestro trabajo afecta directamente a nuestra vida y condiciona nuestra forma de movernos.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28662" y="23167"/>
            <a:ext cx="7929618" cy="1143000"/>
          </a:xfrm>
        </p:spPr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303AD-88AD-4FA8-8492-BF950B2EC74A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0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F:\FESVIAL\FESVIAL logo 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5072074"/>
            <a:ext cx="1928812" cy="15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6 Subtítulo"/>
          <p:cNvSpPr>
            <a:spLocks noGrp="1"/>
          </p:cNvSpPr>
          <p:nvPr>
            <p:ph type="subTitle" idx="1"/>
          </p:nvPr>
        </p:nvSpPr>
        <p:spPr>
          <a:xfrm>
            <a:off x="3377718" y="4487847"/>
            <a:ext cx="5652120" cy="2286016"/>
          </a:xfrm>
        </p:spPr>
        <p:txBody>
          <a:bodyPr/>
          <a:lstStyle/>
          <a:p>
            <a:pPr marR="0" algn="ctr" eaLnBrk="1" hangingPunct="1"/>
            <a:r>
              <a:rPr lang="es-ES" sz="2400" b="1" dirty="0" smtClean="0">
                <a:solidFill>
                  <a:srgbClr val="00B0F0"/>
                </a:solidFill>
              </a:rPr>
              <a:t>José Ignacio Lijarcio Cárcel, Director de Proyectos de FESVIAL - Fundación Española para la Seguridad Vial</a:t>
            </a:r>
          </a:p>
          <a:p>
            <a:pPr marR="0" algn="ctr" eaLnBrk="1" hangingPunct="1"/>
            <a:r>
              <a:rPr lang="es-ES" sz="2400" b="1" dirty="0" smtClean="0">
                <a:solidFill>
                  <a:srgbClr val="00B0F0"/>
                </a:solidFill>
              </a:rPr>
              <a:t>www.fesvial.es</a:t>
            </a:r>
            <a:r>
              <a:rPr lang="es-ES" sz="3200" dirty="0" smtClean="0"/>
              <a:t/>
            </a:r>
            <a:br>
              <a:rPr lang="es-ES" sz="3200" dirty="0" smtClean="0"/>
            </a:br>
            <a:endParaRPr lang="es-ES" sz="3200" b="1" dirty="0" smtClean="0">
              <a:solidFill>
                <a:srgbClr val="00B0F0"/>
              </a:solidFill>
            </a:endParaRPr>
          </a:p>
        </p:txBody>
      </p:sp>
      <p:sp>
        <p:nvSpPr>
          <p:cNvPr id="5" name="4 Recortar rectángulo de esquina sencilla"/>
          <p:cNvSpPr/>
          <p:nvPr/>
        </p:nvSpPr>
        <p:spPr>
          <a:xfrm>
            <a:off x="0" y="0"/>
            <a:ext cx="785813" cy="6858000"/>
          </a:xfrm>
          <a:prstGeom prst="snip1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5129" name="8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809FC1-EBB5-48A9-9720-A825D1F2430A}" type="slidenum">
              <a:rPr lang="en-US" smtClean="0"/>
              <a:pPr>
                <a:defRPr/>
              </a:pPr>
              <a:t>52</a:t>
            </a:fld>
            <a:endParaRPr lang="en-US" dirty="0" smtClean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6056" y="-23027"/>
            <a:ext cx="5642207" cy="463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0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17481</TotalTime>
  <Words>3071</Words>
  <Application>Microsoft Office PowerPoint</Application>
  <PresentationFormat>Presentación en pantalla (4:3)</PresentationFormat>
  <Paragraphs>475</Paragraphs>
  <Slides>52</Slides>
  <Notes>18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63" baseType="lpstr">
      <vt:lpstr>Arial</vt:lpstr>
      <vt:lpstr>Calibri</vt:lpstr>
      <vt:lpstr>Georgia</vt:lpstr>
      <vt:lpstr>Lucida Sans Unicode</vt:lpstr>
      <vt:lpstr>Times New Roman</vt:lpstr>
      <vt:lpstr>Verdana</vt:lpstr>
      <vt:lpstr>Wingdings</vt:lpstr>
      <vt:lpstr>Wingdings 2</vt:lpstr>
      <vt:lpstr>Wingdings 3</vt:lpstr>
      <vt:lpstr>Concurrencia</vt:lpstr>
      <vt:lpstr>Acrobat Document</vt:lpstr>
      <vt:lpstr>Presentación de PowerPoint</vt:lpstr>
      <vt:lpstr>¿Qué es FESVIAL?</vt:lpstr>
      <vt:lpstr>PATRONATO FESVIAL</vt:lpstr>
      <vt:lpstr>¿Podemos ayudar a la  OMS a conseguir los objetivos del Decenio, reduciendo un 50% la mortalidad vial?</vt:lpstr>
      <vt:lpstr>Contextualización del problema</vt:lpstr>
      <vt:lpstr>Contextualización del problema</vt:lpstr>
      <vt:lpstr>Marco de referencia: Estrategias de seguridad vial</vt:lpstr>
      <vt:lpstr>Contextualización del problema</vt:lpstr>
      <vt:lpstr>Marco de referencia: Estrategias de seguridad vial</vt:lpstr>
      <vt:lpstr>Marco de referencia: Estrategias de seguridad vial</vt:lpstr>
      <vt:lpstr>El problema de los accidentes de tráfico</vt:lpstr>
      <vt:lpstr>La pregunta</vt:lpstr>
      <vt:lpstr>Soluciones para la seguridad vial aplicadas a la vía</vt:lpstr>
      <vt:lpstr>Soluciones para la seguridad vial aplicadas al vehículo</vt:lpstr>
      <vt:lpstr>Soluciones para la seguridad vial aplicadas al conductor</vt:lpstr>
      <vt:lpstr>¿Qué debemos hacer?</vt:lpstr>
      <vt:lpstr>¿Que debemos enseñar?</vt:lpstr>
      <vt:lpstr>Aprendizaje vial en los contextos educativos</vt:lpstr>
      <vt:lpstr>Aprendizaje vial en MAYORES</vt:lpstr>
      <vt:lpstr>Aprendizaje vial en la empresa</vt:lpstr>
      <vt:lpstr>COMENZAR POR LO IMPORTANTE</vt:lpstr>
      <vt:lpstr>Presentación de PowerPoint</vt:lpstr>
      <vt:lpstr>Generan un gran coste social</vt:lpstr>
      <vt:lpstr>GENERAN UN GRAN COSTE EMPRESARIAL</vt:lpstr>
      <vt:lpstr>GENERAN UN GRAN COSTE ECONÓMICO</vt:lpstr>
      <vt:lpstr>El accidente vial laboral en España</vt:lpstr>
      <vt:lpstr>El accidente laboral vial en España</vt:lpstr>
      <vt:lpstr>Presentación de PowerPoint</vt:lpstr>
      <vt:lpstr>Qué debe hacer la empresa</vt:lpstr>
      <vt:lpstr>Presentación de PowerPoint</vt:lpstr>
      <vt:lpstr>Presentación de PowerPoint</vt:lpstr>
      <vt:lpstr>La legislación en España: Algunas premisas</vt:lpstr>
      <vt:lpstr>¿Cómo podemos ayudar a la  OMS a conseguir los objetivos del Decenio, reduciendo un 50% la mortalidad vial?</vt:lpstr>
      <vt:lpstr>OBJETIVOS</vt:lpstr>
      <vt:lpstr>OBJETIVOS</vt:lpstr>
      <vt:lpstr>OBJETIVOS</vt:lpstr>
      <vt:lpstr>OBJETIVOS</vt:lpstr>
      <vt:lpstr>¿Qué deben hacer las empresas?</vt:lpstr>
      <vt:lpstr>Partes del plan de Movilidad</vt:lpstr>
      <vt:lpstr>Presentación de PowerPoint</vt:lpstr>
      <vt:lpstr>FESVIAL EN LA SEGURIDAD VIAL LABORAL</vt:lpstr>
      <vt:lpstr>Presentación de PowerPoint</vt:lpstr>
      <vt:lpstr>Presentación de PowerPoint</vt:lpstr>
      <vt:lpstr>Presentación de PowerPoint</vt:lpstr>
      <vt:lpstr>Presentación de PowerPoint</vt:lpstr>
      <vt:lpstr>VeSafe Project Consortium (2012-14)</vt:lpstr>
      <vt:lpstr>Presentación de PowerPoint</vt:lpstr>
      <vt:lpstr>Key articles:  3 domains of interest</vt:lpstr>
      <vt:lpstr>PROYECTO DISEV</vt:lpstr>
      <vt:lpstr>Ejemplo desarrollo de una buena práctica en seguridad vial laboral</vt:lpstr>
      <vt:lpstr>Conclusiones</vt:lpstr>
      <vt:lpstr>Presentación de PowerPoint</vt:lpstr>
    </vt:vector>
  </TitlesOfParts>
  <Company>Servei d'Informàtica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de formación en Prevención de Accidentes de Tráfico en el ámbito laboral</dc:title>
  <dc:creator>rapuvi</dc:creator>
  <cp:lastModifiedBy>Nacho Lijarcio</cp:lastModifiedBy>
  <cp:revision>423</cp:revision>
  <cp:lastPrinted>2015-10-27T12:36:30Z</cp:lastPrinted>
  <dcterms:created xsi:type="dcterms:W3CDTF">2007-10-18T13:25:22Z</dcterms:created>
  <dcterms:modified xsi:type="dcterms:W3CDTF">2016-03-03T17:32:45Z</dcterms:modified>
</cp:coreProperties>
</file>